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n.winzenried@outlook.com"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73" d="100"/>
          <a:sy n="73" d="100"/>
        </p:scale>
        <p:origin x="1104"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F345F3-B62B-433A-B22A-A733DC43783F}" type="datetimeFigureOut">
              <a:rPr lang="de-CH" smtClean="0"/>
              <a:t>30.06.2022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418701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F345F3-B62B-433A-B22A-A733DC43783F}" type="datetimeFigureOut">
              <a:rPr lang="de-CH" smtClean="0"/>
              <a:t>30.06.2022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361079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F345F3-B62B-433A-B22A-A733DC43783F}" type="datetimeFigureOut">
              <a:rPr lang="de-CH" smtClean="0"/>
              <a:t>30.06.2022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5022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F345F3-B62B-433A-B22A-A733DC43783F}" type="datetimeFigureOut">
              <a:rPr lang="de-CH" smtClean="0"/>
              <a:t>30.06.2022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151878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8F345F3-B62B-433A-B22A-A733DC43783F}" type="datetimeFigureOut">
              <a:rPr lang="de-CH" smtClean="0"/>
              <a:t>30.06.2022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386930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8F345F3-B62B-433A-B22A-A733DC43783F}" type="datetimeFigureOut">
              <a:rPr lang="de-CH" smtClean="0"/>
              <a:t>30.06.2022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340228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F345F3-B62B-433A-B22A-A733DC43783F}" type="datetimeFigureOut">
              <a:rPr lang="de-CH" smtClean="0"/>
              <a:t>30.06.2022</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147173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8F345F3-B62B-433A-B22A-A733DC43783F}" type="datetimeFigureOut">
              <a:rPr lang="de-CH" smtClean="0"/>
              <a:t>30.06.2022</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28692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345F3-B62B-433A-B22A-A733DC43783F}" type="datetimeFigureOut">
              <a:rPr lang="de-CH" smtClean="0"/>
              <a:t>30.06.2022</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35364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8F345F3-B62B-433A-B22A-A733DC43783F}" type="datetimeFigureOut">
              <a:rPr lang="de-CH" smtClean="0"/>
              <a:t>30.06.2022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131800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8F345F3-B62B-433A-B22A-A733DC43783F}" type="datetimeFigureOut">
              <a:rPr lang="de-CH" smtClean="0"/>
              <a:t>30.06.2022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55D076B-D5AC-40A4-A378-AB5546990628}" type="slidenum">
              <a:rPr lang="de-CH" smtClean="0"/>
              <a:t>‹Nr.›</a:t>
            </a:fld>
            <a:endParaRPr lang="de-CH"/>
          </a:p>
        </p:txBody>
      </p:sp>
    </p:spTree>
    <p:extLst>
      <p:ext uri="{BB962C8B-B14F-4D97-AF65-F5344CB8AC3E}">
        <p14:creationId xmlns:p14="http://schemas.microsoft.com/office/powerpoint/2010/main" val="84576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345F3-B62B-433A-B22A-A733DC43783F}" type="datetimeFigureOut">
              <a:rPr lang="de-CH" smtClean="0"/>
              <a:t>30.06.2022</a:t>
            </a:fld>
            <a:endParaRPr lang="de-CH"/>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D076B-D5AC-40A4-A378-AB5546990628}" type="slidenum">
              <a:rPr lang="de-CH" smtClean="0"/>
              <a:t>‹Nr.›</a:t>
            </a:fld>
            <a:endParaRPr lang="de-CH"/>
          </a:p>
        </p:txBody>
      </p:sp>
    </p:spTree>
    <p:extLst>
      <p:ext uri="{BB962C8B-B14F-4D97-AF65-F5344CB8AC3E}">
        <p14:creationId xmlns:p14="http://schemas.microsoft.com/office/powerpoint/2010/main" val="3591608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7">
            <a:extLst>
              <a:ext uri="{FF2B5EF4-FFF2-40B4-BE49-F238E27FC236}">
                <a16:creationId xmlns:a16="http://schemas.microsoft.com/office/drawing/2014/main" id="{45576AAD-BA70-48AA-8541-EE2143E708BA}"/>
              </a:ext>
            </a:extLst>
          </p:cNvPr>
          <p:cNvSpPr>
            <a:spLocks noChangeArrowheads="1"/>
          </p:cNvSpPr>
          <p:nvPr/>
        </p:nvSpPr>
        <p:spPr bwMode="auto">
          <a:xfrm>
            <a:off x="547233" y="98071"/>
            <a:ext cx="2698387" cy="11316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31721" rIns="91440" bIns="74589"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dirty="0" smtClean="0">
                <a:ln>
                  <a:noFill/>
                </a:ln>
                <a:solidFill>
                  <a:schemeClr val="accent6">
                    <a:lumMod val="50000"/>
                  </a:schemeClr>
                </a:solidFill>
                <a:effectLst/>
                <a:cs typeface="Arial" panose="020B0604020202020204" pitchFamily="34" charset="0"/>
              </a:rPr>
              <a:t>Erfolgreich </a:t>
            </a:r>
          </a:p>
          <a:p>
            <a:pPr marL="0" marR="0" lvl="0" indent="0" algn="ctr" defTabSz="914400" rtl="0" eaLnBrk="0" fontAlgn="base" latinLnBrk="0" hangingPunct="0">
              <a:lnSpc>
                <a:spcPct val="100000"/>
              </a:lnSpc>
              <a:spcBef>
                <a:spcPct val="0"/>
              </a:spcBef>
              <a:spcAft>
                <a:spcPct val="0"/>
              </a:spcAft>
              <a:buClrTx/>
              <a:buSzTx/>
              <a:buFontTx/>
              <a:buNone/>
              <a:tabLst/>
            </a:pPr>
            <a:r>
              <a:rPr lang="de-DE" altLang="de-DE" sz="2000" b="1" dirty="0" smtClean="0">
                <a:solidFill>
                  <a:schemeClr val="accent6">
                    <a:lumMod val="50000"/>
                  </a:schemeClr>
                </a:solidFill>
                <a:cs typeface="Arial" panose="020B0604020202020204" pitchFamily="34" charset="0"/>
              </a:rPr>
              <a:t>mit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dirty="0" smtClean="0">
                <a:ln>
                  <a:noFill/>
                </a:ln>
                <a:solidFill>
                  <a:schemeClr val="accent6">
                    <a:lumMod val="50000"/>
                  </a:schemeClr>
                </a:solidFill>
                <a:effectLst/>
                <a:cs typeface="Arial" panose="020B0604020202020204" pitchFamily="34" charset="0"/>
              </a:rPr>
              <a:t>Dr.</a:t>
            </a:r>
            <a:r>
              <a:rPr kumimoji="0" lang="de-DE" altLang="de-DE" sz="2000" b="1" i="0" u="none" strike="noStrike" cap="none" normalizeH="0" dirty="0" smtClean="0">
                <a:ln>
                  <a:noFill/>
                </a:ln>
                <a:solidFill>
                  <a:schemeClr val="accent6">
                    <a:lumMod val="50000"/>
                  </a:schemeClr>
                </a:solidFill>
                <a:effectLst/>
                <a:cs typeface="Arial" panose="020B0604020202020204" pitchFamily="34" charset="0"/>
              </a:rPr>
              <a:t> Cattani </a:t>
            </a:r>
            <a:r>
              <a:rPr kumimoji="0" lang="de-DE" altLang="de-DE" sz="2000" b="1" i="0" u="none" strike="noStrike" cap="none" normalizeH="0" dirty="0" err="1" smtClean="0">
                <a:ln>
                  <a:noFill/>
                </a:ln>
                <a:solidFill>
                  <a:schemeClr val="accent6">
                    <a:lumMod val="50000"/>
                  </a:schemeClr>
                </a:solidFill>
                <a:effectLst/>
                <a:cs typeface="Arial" panose="020B0604020202020204" pitchFamily="34" charset="0"/>
              </a:rPr>
              <a:t>Cosmetic</a:t>
            </a:r>
            <a:endParaRPr kumimoji="0" lang="de-DE" altLang="de-DE" sz="2000" b="1" i="0" u="none" strike="noStrike" cap="none" normalizeH="0" baseline="0" dirty="0">
              <a:ln>
                <a:noFill/>
              </a:ln>
              <a:solidFill>
                <a:schemeClr val="accent6">
                  <a:lumMod val="50000"/>
                </a:schemeClr>
              </a:solidFill>
              <a:effectLst/>
              <a:cs typeface="Arial" panose="020B0604020202020204" pitchFamily="34" charset="0"/>
            </a:endParaRPr>
          </a:p>
        </p:txBody>
      </p:sp>
      <p:sp>
        <p:nvSpPr>
          <p:cNvPr id="4" name="Rechteck 3">
            <a:extLst>
              <a:ext uri="{FF2B5EF4-FFF2-40B4-BE49-F238E27FC236}">
                <a16:creationId xmlns:a16="http://schemas.microsoft.com/office/drawing/2014/main" id="{1B9840B7-B683-485B-98CE-594CCBC2D9B3}"/>
              </a:ext>
            </a:extLst>
          </p:cNvPr>
          <p:cNvSpPr/>
          <p:nvPr/>
        </p:nvSpPr>
        <p:spPr>
          <a:xfrm>
            <a:off x="40041"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sp>
        <p:nvSpPr>
          <p:cNvPr id="9" name="Rechteck 8">
            <a:extLst>
              <a:ext uri="{FF2B5EF4-FFF2-40B4-BE49-F238E27FC236}">
                <a16:creationId xmlns:a16="http://schemas.microsoft.com/office/drawing/2014/main" id="{FE60DE62-F2FC-46BE-A513-F4B8EAD57534}"/>
              </a:ext>
            </a:extLst>
          </p:cNvPr>
          <p:cNvSpPr/>
          <p:nvPr/>
        </p:nvSpPr>
        <p:spPr>
          <a:xfrm>
            <a:off x="3346983"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sp>
        <p:nvSpPr>
          <p:cNvPr id="10" name="Rechteck 9">
            <a:extLst>
              <a:ext uri="{FF2B5EF4-FFF2-40B4-BE49-F238E27FC236}">
                <a16:creationId xmlns:a16="http://schemas.microsoft.com/office/drawing/2014/main" id="{6344C1A3-2E46-4310-9F94-E5A2CE59C20F}"/>
              </a:ext>
            </a:extLst>
          </p:cNvPr>
          <p:cNvSpPr/>
          <p:nvPr/>
        </p:nvSpPr>
        <p:spPr>
          <a:xfrm>
            <a:off x="6653926"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cxnSp>
        <p:nvCxnSpPr>
          <p:cNvPr id="16" name="Gerader Verbinder 15">
            <a:extLst>
              <a:ext uri="{FF2B5EF4-FFF2-40B4-BE49-F238E27FC236}">
                <a16:creationId xmlns:a16="http://schemas.microsoft.com/office/drawing/2014/main" id="{FC4D8002-2912-4B80-BC40-0B7F18DF76BA}"/>
              </a:ext>
            </a:extLst>
          </p:cNvPr>
          <p:cNvCxnSpPr>
            <a:cxnSpLocks/>
          </p:cNvCxnSpPr>
          <p:nvPr/>
        </p:nvCxnSpPr>
        <p:spPr>
          <a:xfrm>
            <a:off x="3397643" y="4995200"/>
            <a:ext cx="29292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59B0A3FD-D2AC-4B4C-AC4E-9F4FAD29E05C}"/>
              </a:ext>
            </a:extLst>
          </p:cNvPr>
          <p:cNvSpPr txBox="1"/>
          <p:nvPr/>
        </p:nvSpPr>
        <p:spPr>
          <a:xfrm>
            <a:off x="3923790" y="5559447"/>
            <a:ext cx="2258952" cy="1200329"/>
          </a:xfrm>
          <a:prstGeom prst="rect">
            <a:avLst/>
          </a:prstGeom>
          <a:noFill/>
        </p:spPr>
        <p:txBody>
          <a:bodyPr wrap="none" rtlCol="0">
            <a:spAutoFit/>
          </a:bodyPr>
          <a:lstStyle/>
          <a:p>
            <a:pPr algn="ctr"/>
            <a:r>
              <a:rPr lang="de-CH" sz="1200" b="1" dirty="0">
                <a:solidFill>
                  <a:schemeClr val="accent6">
                    <a:lumMod val="50000"/>
                  </a:schemeClr>
                </a:solidFill>
                <a:latin typeface="Arial" panose="020B0604020202020204" pitchFamily="34" charset="0"/>
                <a:cs typeface="Arial" panose="020B0604020202020204" pitchFamily="34" charset="0"/>
              </a:rPr>
              <a:t>Durchgeführt von </a:t>
            </a:r>
          </a:p>
          <a:p>
            <a:pPr algn="ctr"/>
            <a:r>
              <a:rPr lang="de-CH" sz="1200" b="1" dirty="0">
                <a:solidFill>
                  <a:schemeClr val="accent6">
                    <a:lumMod val="50000"/>
                  </a:schemeClr>
                </a:solidFill>
                <a:latin typeface="Arial" panose="020B0604020202020204" pitchFamily="34" charset="0"/>
                <a:cs typeface="Arial" panose="020B0604020202020204" pitchFamily="34" charset="0"/>
              </a:rPr>
              <a:t>Dr. Cattani </a:t>
            </a:r>
            <a:r>
              <a:rPr lang="de-CH" sz="1200" b="1" dirty="0" err="1">
                <a:solidFill>
                  <a:schemeClr val="accent6">
                    <a:lumMod val="50000"/>
                  </a:schemeClr>
                </a:solidFill>
                <a:latin typeface="Arial" panose="020B0604020202020204" pitchFamily="34" charset="0"/>
                <a:cs typeface="Arial" panose="020B0604020202020204" pitchFamily="34" charset="0"/>
              </a:rPr>
              <a:t>Herbaceutical</a:t>
            </a:r>
            <a:r>
              <a:rPr lang="de-CH" sz="1200" b="1" dirty="0">
                <a:solidFill>
                  <a:schemeClr val="accent6">
                    <a:lumMod val="50000"/>
                  </a:schemeClr>
                </a:solidFill>
                <a:latin typeface="Arial" panose="020B0604020202020204" pitchFamily="34" charset="0"/>
                <a:cs typeface="Arial" panose="020B0604020202020204" pitchFamily="34" charset="0"/>
              </a:rPr>
              <a:t> </a:t>
            </a:r>
          </a:p>
          <a:p>
            <a:pPr algn="ctr"/>
            <a:r>
              <a:rPr lang="de-CH" sz="1200" b="1" dirty="0" err="1">
                <a:solidFill>
                  <a:schemeClr val="accent6">
                    <a:lumMod val="50000"/>
                  </a:schemeClr>
                </a:solidFill>
                <a:latin typeface="Arial" panose="020B0604020202020204" pitchFamily="34" charset="0"/>
                <a:cs typeface="Arial" panose="020B0604020202020204" pitchFamily="34" charset="0"/>
              </a:rPr>
              <a:t>Felmismoosweg</a:t>
            </a:r>
            <a:r>
              <a:rPr lang="de-CH" sz="1200" b="1" dirty="0">
                <a:solidFill>
                  <a:schemeClr val="accent6">
                    <a:lumMod val="50000"/>
                  </a:schemeClr>
                </a:solidFill>
                <a:latin typeface="Arial" panose="020B0604020202020204" pitchFamily="34" charset="0"/>
                <a:cs typeface="Arial" panose="020B0604020202020204" pitchFamily="34" charset="0"/>
              </a:rPr>
              <a:t> 1</a:t>
            </a:r>
          </a:p>
          <a:p>
            <a:pPr algn="ctr"/>
            <a:r>
              <a:rPr lang="de-CH" sz="1200" b="1" dirty="0">
                <a:solidFill>
                  <a:schemeClr val="accent6">
                    <a:lumMod val="50000"/>
                  </a:schemeClr>
                </a:solidFill>
                <a:latin typeface="Arial" panose="020B0604020202020204" pitchFamily="34" charset="0"/>
                <a:cs typeface="Arial" panose="020B0604020202020204" pitchFamily="34" charset="0"/>
              </a:rPr>
              <a:t>6048 Horw</a:t>
            </a:r>
          </a:p>
          <a:p>
            <a:pPr algn="ctr"/>
            <a:r>
              <a:rPr lang="de-CH" sz="1200" b="1" dirty="0">
                <a:solidFill>
                  <a:schemeClr val="accent6">
                    <a:lumMod val="50000"/>
                  </a:schemeClr>
                </a:solidFill>
                <a:latin typeface="Arial" panose="020B0604020202020204" pitchFamily="34" charset="0"/>
                <a:cs typeface="Arial" panose="020B0604020202020204" pitchFamily="34" charset="0"/>
              </a:rPr>
              <a:t>Tel +41 41 552 02 54</a:t>
            </a:r>
          </a:p>
          <a:p>
            <a:pPr algn="ctr"/>
            <a:r>
              <a:rPr lang="de-CH" sz="1200" b="1" dirty="0">
                <a:solidFill>
                  <a:schemeClr val="accent6">
                    <a:lumMod val="50000"/>
                  </a:schemeClr>
                </a:solidFill>
                <a:latin typeface="Arial" panose="020B0604020202020204" pitchFamily="34" charset="0"/>
                <a:cs typeface="Arial" panose="020B0604020202020204" pitchFamily="34" charset="0"/>
              </a:rPr>
              <a:t>info@dr-cattani-cosmetic.ch</a:t>
            </a:r>
          </a:p>
        </p:txBody>
      </p:sp>
      <p:cxnSp>
        <p:nvCxnSpPr>
          <p:cNvPr id="18" name="Gerader Verbinder 17">
            <a:extLst>
              <a:ext uri="{FF2B5EF4-FFF2-40B4-BE49-F238E27FC236}">
                <a16:creationId xmlns:a16="http://schemas.microsoft.com/office/drawing/2014/main" id="{546B4F55-3D41-47A7-95F5-C71AB1A9723B}"/>
              </a:ext>
            </a:extLst>
          </p:cNvPr>
          <p:cNvCxnSpPr>
            <a:cxnSpLocks/>
          </p:cNvCxnSpPr>
          <p:nvPr/>
        </p:nvCxnSpPr>
        <p:spPr>
          <a:xfrm>
            <a:off x="3476848" y="3925780"/>
            <a:ext cx="29292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DD98FAEB-B386-484B-B21C-53BC5F94E042}"/>
              </a:ext>
            </a:extLst>
          </p:cNvPr>
          <p:cNvSpPr txBox="1"/>
          <p:nvPr/>
        </p:nvSpPr>
        <p:spPr>
          <a:xfrm>
            <a:off x="3531868" y="3974997"/>
            <a:ext cx="2936173" cy="1384995"/>
          </a:xfrm>
          <a:prstGeom prst="rect">
            <a:avLst/>
          </a:prstGeom>
          <a:noFill/>
        </p:spPr>
        <p:txBody>
          <a:bodyPr wrap="square" rtlCol="0">
            <a:spAutoFit/>
          </a:bodyPr>
          <a:lstStyle/>
          <a:p>
            <a:pPr algn="ctr"/>
            <a:r>
              <a:rPr lang="de-CH" sz="1200" b="1" dirty="0">
                <a:solidFill>
                  <a:schemeClr val="accent6">
                    <a:lumMod val="50000"/>
                  </a:schemeClr>
                </a:solidFill>
                <a:latin typeface="Arial" panose="020B0604020202020204" pitchFamily="34" charset="0"/>
                <a:cs typeface="Arial" panose="020B0604020202020204" pitchFamily="34" charset="0"/>
              </a:rPr>
              <a:t>Kursort</a:t>
            </a:r>
          </a:p>
          <a:p>
            <a:pPr algn="ctr"/>
            <a:r>
              <a:rPr lang="de-CH" sz="1200" b="1" dirty="0" smtClean="0">
                <a:solidFill>
                  <a:schemeClr val="accent6">
                    <a:lumMod val="50000"/>
                  </a:schemeClr>
                </a:solidFill>
                <a:latin typeface="Arial" panose="020B0604020202020204" pitchFamily="34" charset="0"/>
                <a:cs typeface="Arial" panose="020B0604020202020204" pitchFamily="34" charset="0"/>
              </a:rPr>
              <a:t>HBK  </a:t>
            </a:r>
            <a:endParaRPr lang="de-CH" sz="1200" b="1" dirty="0">
              <a:solidFill>
                <a:schemeClr val="accent6">
                  <a:lumMod val="50000"/>
                </a:schemeClr>
              </a:solidFill>
              <a:latin typeface="Arial" panose="020B0604020202020204" pitchFamily="34" charset="0"/>
              <a:cs typeface="Arial" panose="020B0604020202020204" pitchFamily="34" charset="0"/>
            </a:endParaRPr>
          </a:p>
          <a:p>
            <a:pPr algn="ctr"/>
            <a:r>
              <a:rPr lang="de-DE" sz="1200" b="1" dirty="0" smtClean="0">
                <a:solidFill>
                  <a:schemeClr val="accent6">
                    <a:lumMod val="50000"/>
                  </a:schemeClr>
                </a:solidFill>
                <a:latin typeface="Arial" panose="020B0604020202020204" pitchFamily="34" charset="0"/>
                <a:cs typeface="Arial" panose="020B0604020202020204" pitchFamily="34" charset="0"/>
              </a:rPr>
              <a:t>Barmbeker </a:t>
            </a:r>
            <a:r>
              <a:rPr lang="de-DE" sz="1200" b="1" dirty="0">
                <a:solidFill>
                  <a:schemeClr val="accent6">
                    <a:lumMod val="50000"/>
                  </a:schemeClr>
                </a:solidFill>
                <a:latin typeface="Arial" panose="020B0604020202020204" pitchFamily="34" charset="0"/>
                <a:cs typeface="Arial" panose="020B0604020202020204" pitchFamily="34" charset="0"/>
              </a:rPr>
              <a:t>Str. 6A</a:t>
            </a:r>
          </a:p>
          <a:p>
            <a:pPr algn="ctr"/>
            <a:r>
              <a:rPr lang="de-CH" sz="1200" b="1" dirty="0" smtClean="0">
                <a:solidFill>
                  <a:schemeClr val="accent6">
                    <a:lumMod val="50000"/>
                  </a:schemeClr>
                </a:solidFill>
                <a:latin typeface="Arial" panose="020B0604020202020204" pitchFamily="34" charset="0"/>
                <a:cs typeface="Arial" panose="020B0604020202020204" pitchFamily="34" charset="0"/>
              </a:rPr>
              <a:t>223303 Hamburg</a:t>
            </a:r>
            <a:endParaRPr lang="de-CH" sz="1200" b="1" dirty="0">
              <a:solidFill>
                <a:schemeClr val="accent6">
                  <a:lumMod val="50000"/>
                </a:schemeClr>
              </a:solidFill>
              <a:latin typeface="Arial" panose="020B0604020202020204" pitchFamily="34" charset="0"/>
              <a:cs typeface="Arial" panose="020B0604020202020204" pitchFamily="34" charset="0"/>
            </a:endParaRPr>
          </a:p>
          <a:p>
            <a:pPr algn="ctr"/>
            <a:r>
              <a:rPr lang="de-CH" sz="1200" b="1" dirty="0" smtClean="0">
                <a:solidFill>
                  <a:schemeClr val="accent6">
                    <a:lumMod val="75000"/>
                  </a:schemeClr>
                </a:solidFill>
                <a:latin typeface="Arial" panose="020B0604020202020204" pitchFamily="34" charset="0"/>
                <a:cs typeface="Arial" panose="020B0604020202020204" pitchFamily="34" charset="0"/>
              </a:rPr>
              <a:t>https://www.die-hbk.de</a:t>
            </a:r>
          </a:p>
          <a:p>
            <a:pPr algn="ctr"/>
            <a:r>
              <a:rPr lang="de-CH" sz="1200" b="1" dirty="0" smtClean="0">
                <a:solidFill>
                  <a:schemeClr val="accent6">
                    <a:lumMod val="50000"/>
                  </a:schemeClr>
                </a:solidFill>
                <a:latin typeface="Arial" panose="020B0604020202020204" pitchFamily="34" charset="0"/>
                <a:cs typeface="Arial" panose="020B0604020202020204" pitchFamily="34" charset="0"/>
              </a:rPr>
              <a:t>Weiter </a:t>
            </a:r>
            <a:r>
              <a:rPr lang="de-CH" sz="1200" b="1" dirty="0">
                <a:solidFill>
                  <a:schemeClr val="accent6">
                    <a:lumMod val="50000"/>
                  </a:schemeClr>
                </a:solidFill>
                <a:latin typeface="Arial" panose="020B0604020202020204" pitchFamily="34" charset="0"/>
                <a:cs typeface="Arial" panose="020B0604020202020204" pitchFamily="34" charset="0"/>
              </a:rPr>
              <a:t>Informationen und Anmeldung</a:t>
            </a:r>
          </a:p>
          <a:p>
            <a:pPr algn="ctr"/>
            <a:r>
              <a:rPr lang="de-CH" sz="1200" b="1" dirty="0">
                <a:solidFill>
                  <a:schemeClr val="accent6">
                    <a:lumMod val="50000"/>
                  </a:schemeClr>
                </a:solidFill>
                <a:latin typeface="Arial" panose="020B0604020202020204" pitchFamily="34" charset="0"/>
                <a:cs typeface="Arial" panose="020B0604020202020204" pitchFamily="34" charset="0"/>
              </a:rPr>
              <a:t>www.dr-cattani-cosmetic.ch</a:t>
            </a:r>
          </a:p>
        </p:txBody>
      </p:sp>
      <p:pic>
        <p:nvPicPr>
          <p:cNvPr id="1028" name="Picture 4" descr="Bildergebnis fÃ¼r jc sandalwood bilder">
            <a:extLst>
              <a:ext uri="{FF2B5EF4-FFF2-40B4-BE49-F238E27FC236}">
                <a16:creationId xmlns:a16="http://schemas.microsoft.com/office/drawing/2014/main" id="{694097A6-C082-4696-A7DF-4ADF1A330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983" y="1866027"/>
            <a:ext cx="3212034" cy="19758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ergebnis fÃ¼r gesichtspflege">
            <a:extLst>
              <a:ext uri="{FF2B5EF4-FFF2-40B4-BE49-F238E27FC236}">
                <a16:creationId xmlns:a16="http://schemas.microsoft.com/office/drawing/2014/main" id="{81E641F4-672E-4FFC-9B89-03B983989A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7191" r="27685" b="46298"/>
          <a:stretch/>
        </p:blipFill>
        <p:spPr bwMode="auto">
          <a:xfrm>
            <a:off x="6950255" y="4210400"/>
            <a:ext cx="442282" cy="15703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ldergebnis fÃ¼r haarpflege">
            <a:extLst>
              <a:ext uri="{FF2B5EF4-FFF2-40B4-BE49-F238E27FC236}">
                <a16:creationId xmlns:a16="http://schemas.microsoft.com/office/drawing/2014/main" id="{C4C945B7-3DD7-47F3-BC15-2BD7F150A749}"/>
              </a:ext>
            </a:extLst>
          </p:cNvPr>
          <p:cNvPicPr preferRelativeResize="0">
            <a:picLocks noChangeAspect="1" noChangeArrowheads="1"/>
          </p:cNvPicPr>
          <p:nvPr/>
        </p:nvPicPr>
        <p:blipFill rotWithShape="1">
          <a:blip r:embed="rId4">
            <a:extLst>
              <a:ext uri="{28A0092B-C50C-407E-A947-70E740481C1C}">
                <a14:useLocalDpi xmlns:a14="http://schemas.microsoft.com/office/drawing/2010/main" val="0"/>
              </a:ext>
            </a:extLst>
          </a:blip>
          <a:srcRect l="93513" t="66017" r="2361" b="18603"/>
          <a:stretch/>
        </p:blipFill>
        <p:spPr bwMode="auto">
          <a:xfrm>
            <a:off x="7487445" y="4210400"/>
            <a:ext cx="442060" cy="15696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ildergebnis fÃ¼r handpflege">
            <a:extLst>
              <a:ext uri="{FF2B5EF4-FFF2-40B4-BE49-F238E27FC236}">
                <a16:creationId xmlns:a16="http://schemas.microsoft.com/office/drawing/2014/main" id="{7EC20B3D-0E0E-45B5-91F2-FB17F75FF363}"/>
              </a:ext>
            </a:extLst>
          </p:cNvPr>
          <p:cNvPicPr preferRelativeResize="0">
            <a:picLocks noChangeArrowheads="1"/>
          </p:cNvPicPr>
          <p:nvPr/>
        </p:nvPicPr>
        <p:blipFill rotWithShape="1">
          <a:blip r:embed="rId5" cstate="print">
            <a:extLst>
              <a:ext uri="{28A0092B-C50C-407E-A947-70E740481C1C}">
                <a14:useLocalDpi xmlns:a14="http://schemas.microsoft.com/office/drawing/2010/main" val="0"/>
              </a:ext>
            </a:extLst>
          </a:blip>
          <a:srcRect l="41882" t="10890" r="34534" b="1173"/>
          <a:stretch/>
        </p:blipFill>
        <p:spPr bwMode="auto">
          <a:xfrm>
            <a:off x="8086086" y="4210400"/>
            <a:ext cx="442800" cy="1569600"/>
          </a:xfrm>
          <a:prstGeom prst="rect">
            <a:avLst/>
          </a:prstGeom>
          <a:noFill/>
          <a:ln>
            <a:solidFill>
              <a:schemeClr val="bg1">
                <a:lumMod val="65000"/>
              </a:schemeClr>
            </a:solidFill>
          </a:ln>
          <a:extLst>
            <a:ext uri="{909E8E84-426E-40DD-AFC4-6F175D3DCCD1}">
              <a14:hiddenFill xmlns:a14="http://schemas.microsoft.com/office/drawing/2010/main">
                <a:solidFill>
                  <a:srgbClr val="FFFFFF"/>
                </a:solidFill>
              </a14:hiddenFill>
            </a:ext>
          </a:extLst>
        </p:spPr>
      </p:pic>
      <p:pic>
        <p:nvPicPr>
          <p:cNvPr id="1038" name="Picture 14" descr="Bildergebnis fÃ¼r dr. cattani cosmetic">
            <a:extLst>
              <a:ext uri="{FF2B5EF4-FFF2-40B4-BE49-F238E27FC236}">
                <a16:creationId xmlns:a16="http://schemas.microsoft.com/office/drawing/2014/main" id="{439274A2-0795-4B8A-896D-36DB83A37E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0255" y="1866027"/>
            <a:ext cx="2616133" cy="1974283"/>
          </a:xfrm>
          <a:prstGeom prst="rect">
            <a:avLst/>
          </a:prstGeom>
          <a:noFill/>
          <a:extLst>
            <a:ext uri="{909E8E84-426E-40DD-AFC4-6F175D3DCCD1}">
              <a14:hiddenFill xmlns:a14="http://schemas.microsoft.com/office/drawing/2010/main">
                <a:solidFill>
                  <a:srgbClr val="FFFFFF"/>
                </a:solidFill>
              </a14:hiddenFill>
            </a:ext>
          </a:extLst>
        </p:spPr>
      </p:pic>
      <p:sp>
        <p:nvSpPr>
          <p:cNvPr id="29" name="Textfeld 28">
            <a:extLst>
              <a:ext uri="{FF2B5EF4-FFF2-40B4-BE49-F238E27FC236}">
                <a16:creationId xmlns:a16="http://schemas.microsoft.com/office/drawing/2014/main" id="{9E04549D-1181-4648-985A-C780FBA4C4C2}"/>
              </a:ext>
            </a:extLst>
          </p:cNvPr>
          <p:cNvSpPr txBox="1"/>
          <p:nvPr/>
        </p:nvSpPr>
        <p:spPr>
          <a:xfrm>
            <a:off x="6903632" y="5780792"/>
            <a:ext cx="583814" cy="276999"/>
          </a:xfrm>
          <a:prstGeom prst="rect">
            <a:avLst/>
          </a:prstGeom>
          <a:noFill/>
        </p:spPr>
        <p:txBody>
          <a:bodyPr wrap="none" rtlCol="0">
            <a:spAutoFit/>
          </a:bodyPr>
          <a:lstStyle/>
          <a:p>
            <a:pPr algn="ctr"/>
            <a:r>
              <a:rPr lang="de-CH" sz="1200" dirty="0">
                <a:latin typeface="Arial Nova Cond Light" panose="020B0306020202020204" pitchFamily="34" charset="0"/>
              </a:rPr>
              <a:t>Gesicht</a:t>
            </a:r>
            <a:endParaRPr lang="de-CH" sz="1200" dirty="0">
              <a:solidFill>
                <a:schemeClr val="accent6">
                  <a:lumMod val="75000"/>
                </a:schemeClr>
              </a:solidFill>
              <a:latin typeface="Arial Nova Cond Light" panose="020B0306020202020204" pitchFamily="34" charset="0"/>
            </a:endParaRPr>
          </a:p>
        </p:txBody>
      </p:sp>
      <p:sp>
        <p:nvSpPr>
          <p:cNvPr id="30" name="Textfeld 29">
            <a:extLst>
              <a:ext uri="{FF2B5EF4-FFF2-40B4-BE49-F238E27FC236}">
                <a16:creationId xmlns:a16="http://schemas.microsoft.com/office/drawing/2014/main" id="{E0A72B89-C62B-4540-BAB8-E0C4EF69AB5F}"/>
              </a:ext>
            </a:extLst>
          </p:cNvPr>
          <p:cNvSpPr txBox="1"/>
          <p:nvPr/>
        </p:nvSpPr>
        <p:spPr>
          <a:xfrm>
            <a:off x="7493606" y="5780792"/>
            <a:ext cx="430503" cy="276999"/>
          </a:xfrm>
          <a:prstGeom prst="rect">
            <a:avLst/>
          </a:prstGeom>
          <a:noFill/>
        </p:spPr>
        <p:txBody>
          <a:bodyPr wrap="none" rtlCol="0">
            <a:spAutoFit/>
          </a:bodyPr>
          <a:lstStyle/>
          <a:p>
            <a:pPr algn="ctr"/>
            <a:r>
              <a:rPr lang="de-CH" sz="1200" dirty="0">
                <a:latin typeface="Arial Nova Cond Light" panose="020B0306020202020204" pitchFamily="34" charset="0"/>
              </a:rPr>
              <a:t>Haar</a:t>
            </a:r>
            <a:endParaRPr lang="de-CH" sz="1200" dirty="0">
              <a:solidFill>
                <a:schemeClr val="accent6">
                  <a:lumMod val="75000"/>
                </a:schemeClr>
              </a:solidFill>
              <a:latin typeface="Arial Nova Cond Light" panose="020B0306020202020204" pitchFamily="34" charset="0"/>
            </a:endParaRPr>
          </a:p>
        </p:txBody>
      </p:sp>
      <p:sp>
        <p:nvSpPr>
          <p:cNvPr id="31" name="Textfeld 30">
            <a:extLst>
              <a:ext uri="{FF2B5EF4-FFF2-40B4-BE49-F238E27FC236}">
                <a16:creationId xmlns:a16="http://schemas.microsoft.com/office/drawing/2014/main" id="{FD1186D7-6ED4-4315-83CC-0638AA47745E}"/>
              </a:ext>
            </a:extLst>
          </p:cNvPr>
          <p:cNvSpPr txBox="1"/>
          <p:nvPr/>
        </p:nvSpPr>
        <p:spPr>
          <a:xfrm>
            <a:off x="8002265" y="5780792"/>
            <a:ext cx="529312" cy="276999"/>
          </a:xfrm>
          <a:prstGeom prst="rect">
            <a:avLst/>
          </a:prstGeom>
          <a:noFill/>
        </p:spPr>
        <p:txBody>
          <a:bodyPr wrap="none" rtlCol="0">
            <a:spAutoFit/>
          </a:bodyPr>
          <a:lstStyle/>
          <a:p>
            <a:pPr algn="ctr"/>
            <a:r>
              <a:rPr lang="de-CH" sz="1200" dirty="0">
                <a:latin typeface="Arial Nova Cond Light" panose="020B0306020202020204" pitchFamily="34" charset="0"/>
              </a:rPr>
              <a:t>Hände</a:t>
            </a:r>
            <a:endParaRPr lang="de-CH" sz="1200" dirty="0">
              <a:solidFill>
                <a:schemeClr val="accent6">
                  <a:lumMod val="75000"/>
                </a:schemeClr>
              </a:solidFill>
              <a:latin typeface="Arial Nova Cond Light" panose="020B0306020202020204" pitchFamily="34" charset="0"/>
            </a:endParaRPr>
          </a:p>
        </p:txBody>
      </p:sp>
      <p:sp>
        <p:nvSpPr>
          <p:cNvPr id="33" name="Textfeld 32">
            <a:extLst>
              <a:ext uri="{FF2B5EF4-FFF2-40B4-BE49-F238E27FC236}">
                <a16:creationId xmlns:a16="http://schemas.microsoft.com/office/drawing/2014/main" id="{FEA323C8-B313-4EAA-B319-D316395ED86D}"/>
              </a:ext>
            </a:extLst>
          </p:cNvPr>
          <p:cNvSpPr txBox="1"/>
          <p:nvPr/>
        </p:nvSpPr>
        <p:spPr>
          <a:xfrm>
            <a:off x="8582482" y="5796074"/>
            <a:ext cx="548548" cy="276999"/>
          </a:xfrm>
          <a:prstGeom prst="rect">
            <a:avLst/>
          </a:prstGeom>
          <a:noFill/>
        </p:spPr>
        <p:txBody>
          <a:bodyPr wrap="none" rtlCol="0">
            <a:spAutoFit/>
          </a:bodyPr>
          <a:lstStyle/>
          <a:p>
            <a:pPr algn="ctr"/>
            <a:r>
              <a:rPr lang="de-CH" sz="1200" dirty="0">
                <a:latin typeface="Arial Nova Cond Light" panose="020B0306020202020204" pitchFamily="34" charset="0"/>
              </a:rPr>
              <a:t>Körper</a:t>
            </a:r>
            <a:endParaRPr lang="de-CH" sz="1200" dirty="0">
              <a:solidFill>
                <a:schemeClr val="accent6">
                  <a:lumMod val="75000"/>
                </a:schemeClr>
              </a:solidFill>
              <a:latin typeface="Arial Nova Cond Light" panose="020B0306020202020204" pitchFamily="34" charset="0"/>
            </a:endParaRPr>
          </a:p>
        </p:txBody>
      </p:sp>
      <p:pic>
        <p:nvPicPr>
          <p:cNvPr id="34" name="Grafik 33">
            <a:extLst>
              <a:ext uri="{FF2B5EF4-FFF2-40B4-BE49-F238E27FC236}">
                <a16:creationId xmlns:a16="http://schemas.microsoft.com/office/drawing/2014/main" id="{25970389-7FE2-47C2-B607-CD85901B2077}"/>
              </a:ext>
            </a:extLst>
          </p:cNvPr>
          <p:cNvPicPr>
            <a:picLocks/>
          </p:cNvPicPr>
          <p:nvPr/>
        </p:nvPicPr>
        <p:blipFill rotWithShape="1">
          <a:blip r:embed="rId7"/>
          <a:srcRect l="48132" r="32992"/>
          <a:stretch/>
        </p:blipFill>
        <p:spPr>
          <a:xfrm>
            <a:off x="9237276" y="4210400"/>
            <a:ext cx="442800" cy="1570392"/>
          </a:xfrm>
          <a:prstGeom prst="rect">
            <a:avLst/>
          </a:prstGeom>
        </p:spPr>
      </p:pic>
      <p:sp>
        <p:nvSpPr>
          <p:cNvPr id="35" name="Textfeld 34">
            <a:extLst>
              <a:ext uri="{FF2B5EF4-FFF2-40B4-BE49-F238E27FC236}">
                <a16:creationId xmlns:a16="http://schemas.microsoft.com/office/drawing/2014/main" id="{7072746C-93A9-4FFD-8434-F84F14387F08}"/>
              </a:ext>
            </a:extLst>
          </p:cNvPr>
          <p:cNvSpPr txBox="1"/>
          <p:nvPr/>
        </p:nvSpPr>
        <p:spPr>
          <a:xfrm>
            <a:off x="9101425" y="5796074"/>
            <a:ext cx="588623" cy="276999"/>
          </a:xfrm>
          <a:prstGeom prst="rect">
            <a:avLst/>
          </a:prstGeom>
          <a:noFill/>
        </p:spPr>
        <p:txBody>
          <a:bodyPr wrap="none" rtlCol="0">
            <a:spAutoFit/>
          </a:bodyPr>
          <a:lstStyle/>
          <a:p>
            <a:pPr algn="ctr"/>
            <a:r>
              <a:rPr lang="de-CH" sz="1200" dirty="0">
                <a:latin typeface="Arial Nova Cond Light" panose="020B0306020202020204" pitchFamily="34" charset="0"/>
              </a:rPr>
              <a:t>Dusche</a:t>
            </a:r>
            <a:endParaRPr lang="de-CH" sz="1200" dirty="0">
              <a:solidFill>
                <a:schemeClr val="accent6">
                  <a:lumMod val="75000"/>
                </a:schemeClr>
              </a:solidFill>
              <a:latin typeface="Arial Nova Cond Light" panose="020B0306020202020204" pitchFamily="34" charset="0"/>
            </a:endParaRPr>
          </a:p>
        </p:txBody>
      </p:sp>
      <p:pic>
        <p:nvPicPr>
          <p:cNvPr id="1040" name="Picture 16" descr="Bildergebnis fÃ¼r jc sandalwood">
            <a:extLst>
              <a:ext uri="{FF2B5EF4-FFF2-40B4-BE49-F238E27FC236}">
                <a16:creationId xmlns:a16="http://schemas.microsoft.com/office/drawing/2014/main" id="{B7EC60FB-8EAF-4C0D-B502-BBAD53ADCD9D}"/>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74417"/>
          <a:stretch/>
        </p:blipFill>
        <p:spPr bwMode="auto">
          <a:xfrm>
            <a:off x="147969" y="74892"/>
            <a:ext cx="450802" cy="2495550"/>
          </a:xfrm>
          <a:prstGeom prst="rect">
            <a:avLst/>
          </a:prstGeom>
          <a:noFill/>
          <a:extLst>
            <a:ext uri="{909E8E84-426E-40DD-AFC4-6F175D3DCCD1}">
              <a14:hiddenFill xmlns:a14="http://schemas.microsoft.com/office/drawing/2010/main">
                <a:solidFill>
                  <a:srgbClr val="FFFFFF"/>
                </a:solidFill>
              </a14:hiddenFill>
            </a:ext>
          </a:extLst>
        </p:spPr>
      </p:pic>
      <p:sp>
        <p:nvSpPr>
          <p:cNvPr id="40" name="Textfeld 39">
            <a:extLst>
              <a:ext uri="{FF2B5EF4-FFF2-40B4-BE49-F238E27FC236}">
                <a16:creationId xmlns:a16="http://schemas.microsoft.com/office/drawing/2014/main" id="{B01154C7-4BDC-40E0-AD61-5C8EB0950679}"/>
              </a:ext>
            </a:extLst>
          </p:cNvPr>
          <p:cNvSpPr txBox="1"/>
          <p:nvPr/>
        </p:nvSpPr>
        <p:spPr>
          <a:xfrm>
            <a:off x="7707107" y="1317649"/>
            <a:ext cx="1159292" cy="369332"/>
          </a:xfrm>
          <a:prstGeom prst="rect">
            <a:avLst/>
          </a:prstGeom>
          <a:noFill/>
        </p:spPr>
        <p:txBody>
          <a:bodyPr wrap="none" rtlCol="0">
            <a:spAutoFit/>
          </a:bodyPr>
          <a:lstStyle/>
          <a:p>
            <a:pPr algn="ctr"/>
            <a:r>
              <a:rPr lang="de-CH" dirty="0">
                <a:solidFill>
                  <a:schemeClr val="accent4">
                    <a:lumMod val="50000"/>
                  </a:schemeClr>
                </a:solidFill>
                <a:latin typeface="Arial" panose="020B0604020202020204" pitchFamily="34" charset="0"/>
                <a:cs typeface="Arial" panose="020B0604020202020204" pitchFamily="34" charset="0"/>
              </a:rPr>
              <a:t>Seit 1919</a:t>
            </a:r>
          </a:p>
        </p:txBody>
      </p:sp>
      <p:pic>
        <p:nvPicPr>
          <p:cNvPr id="32" name="Picture 2" descr="Bildergebnis fÃ¼r bilder kÃ¶rperpflege">
            <a:extLst>
              <a:ext uri="{FF2B5EF4-FFF2-40B4-BE49-F238E27FC236}">
                <a16:creationId xmlns:a16="http://schemas.microsoft.com/office/drawing/2014/main" id="{BE491EA9-068B-406B-A623-0CF80CF25DFC}"/>
              </a:ext>
            </a:extLst>
          </p:cNvPr>
          <p:cNvPicPr>
            <a:picLocks noChangeArrowheads="1"/>
          </p:cNvPicPr>
          <p:nvPr/>
        </p:nvPicPr>
        <p:blipFill rotWithShape="1">
          <a:blip r:embed="rId9">
            <a:alphaModFix/>
            <a:extLst>
              <a:ext uri="{28A0092B-C50C-407E-A947-70E740481C1C}">
                <a14:useLocalDpi xmlns:a14="http://schemas.microsoft.com/office/drawing/2010/main" val="0"/>
              </a:ext>
            </a:extLst>
          </a:blip>
          <a:srcRect l="76432" r="7709"/>
          <a:stretch/>
        </p:blipFill>
        <p:spPr bwMode="auto">
          <a:xfrm>
            <a:off x="8644999" y="4210400"/>
            <a:ext cx="442800" cy="1569600"/>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a:extLst>
              <a:ext uri="{FF2B5EF4-FFF2-40B4-BE49-F238E27FC236}">
                <a16:creationId xmlns:a16="http://schemas.microsoft.com/office/drawing/2014/main" id="{F951C4B6-6692-40FF-B990-E210C95666FD}"/>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3764159" y="193690"/>
            <a:ext cx="2456706" cy="940419"/>
          </a:xfrm>
          <a:prstGeom prst="rect">
            <a:avLst/>
          </a:prstGeom>
        </p:spPr>
      </p:pic>
      <p:pic>
        <p:nvPicPr>
          <p:cNvPr id="36" name="Grafik 35">
            <a:extLst>
              <a:ext uri="{FF2B5EF4-FFF2-40B4-BE49-F238E27FC236}">
                <a16:creationId xmlns:a16="http://schemas.microsoft.com/office/drawing/2014/main" id="{6D9D3FD0-1A79-4AFD-83B8-7A5D8E7D10E8}"/>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038568" y="193689"/>
            <a:ext cx="2456706" cy="940419"/>
          </a:xfrm>
          <a:prstGeom prst="rect">
            <a:avLst/>
          </a:prstGeom>
        </p:spPr>
      </p:pic>
      <p:sp>
        <p:nvSpPr>
          <p:cNvPr id="37" name="Textfeld 36">
            <a:extLst>
              <a:ext uri="{FF2B5EF4-FFF2-40B4-BE49-F238E27FC236}">
                <a16:creationId xmlns:a16="http://schemas.microsoft.com/office/drawing/2014/main" id="{ECC56286-F70C-4C1C-BD86-535B1C947368}"/>
              </a:ext>
            </a:extLst>
          </p:cNvPr>
          <p:cNvSpPr txBox="1"/>
          <p:nvPr/>
        </p:nvSpPr>
        <p:spPr>
          <a:xfrm>
            <a:off x="598771" y="1333369"/>
            <a:ext cx="2633134" cy="646331"/>
          </a:xfrm>
          <a:prstGeom prst="rect">
            <a:avLst/>
          </a:prstGeom>
          <a:noFill/>
        </p:spPr>
        <p:txBody>
          <a:bodyPr wrap="square">
            <a:spAutoFit/>
          </a:bodyPr>
          <a:lstStyle/>
          <a:p>
            <a:pPr algn="ctr" fontAlgn="base"/>
            <a:r>
              <a:rPr lang="de-DE" b="1" i="0" dirty="0" smtClean="0">
                <a:solidFill>
                  <a:srgbClr val="000000"/>
                </a:solidFill>
                <a:effectLst/>
                <a:latin typeface="Arial" panose="020B0604020202020204" pitchFamily="34" charset="0"/>
                <a:cs typeface="Arial" panose="020B0604020202020204" pitchFamily="34" charset="0"/>
              </a:rPr>
              <a:t>Intensivschulung für </a:t>
            </a:r>
          </a:p>
          <a:p>
            <a:pPr algn="ctr" fontAlgn="base"/>
            <a:r>
              <a:rPr lang="de-DE" b="1" dirty="0" smtClean="0">
                <a:solidFill>
                  <a:srgbClr val="000000"/>
                </a:solidFill>
                <a:latin typeface="Arial" panose="020B0604020202020204" pitchFamily="34" charset="0"/>
                <a:cs typeface="Arial" panose="020B0604020202020204" pitchFamily="34" charset="0"/>
              </a:rPr>
              <a:t>Fachleute</a:t>
            </a:r>
            <a:endParaRPr lang="de-DE" b="1" i="0" dirty="0">
              <a:solidFill>
                <a:srgbClr val="000000"/>
              </a:solidFill>
              <a:effectLst/>
              <a:latin typeface="Arial" panose="020B0604020202020204" pitchFamily="34" charset="0"/>
              <a:cs typeface="Arial" panose="020B0604020202020204" pitchFamily="34" charset="0"/>
            </a:endParaRPr>
          </a:p>
        </p:txBody>
      </p:sp>
      <p:sp>
        <p:nvSpPr>
          <p:cNvPr id="38" name="Textfeld 37">
            <a:extLst>
              <a:ext uri="{FF2B5EF4-FFF2-40B4-BE49-F238E27FC236}">
                <a16:creationId xmlns:a16="http://schemas.microsoft.com/office/drawing/2014/main" id="{5BFDBDB9-5EA7-4D89-B6CA-FC592CBD7F77}"/>
              </a:ext>
            </a:extLst>
          </p:cNvPr>
          <p:cNvSpPr txBox="1"/>
          <p:nvPr/>
        </p:nvSpPr>
        <p:spPr>
          <a:xfrm flipH="1">
            <a:off x="33881" y="2849217"/>
            <a:ext cx="3146391" cy="3985706"/>
          </a:xfrm>
          <a:prstGeom prst="rect">
            <a:avLst/>
          </a:prstGeom>
          <a:noFill/>
        </p:spPr>
        <p:txBody>
          <a:bodyPr wrap="square">
            <a:spAutoFit/>
          </a:bodyPr>
          <a:lstStyle/>
          <a:p>
            <a:pPr fontAlgn="base"/>
            <a:r>
              <a:rPr lang="de-DE" sz="1400" dirty="0">
                <a:latin typeface="Arial" panose="020B0604020202020204" pitchFamily="34" charset="0"/>
                <a:cs typeface="Arial" panose="020B0604020202020204" pitchFamily="34" charset="0"/>
              </a:rPr>
              <a:t>Als Pionier werden bei  Dr. Cattani </a:t>
            </a:r>
            <a:r>
              <a:rPr lang="de-DE" sz="1400" dirty="0" err="1">
                <a:latin typeface="Arial" panose="020B0604020202020204" pitchFamily="34" charset="0"/>
                <a:cs typeface="Arial" panose="020B0604020202020204" pitchFamily="34" charset="0"/>
              </a:rPr>
              <a:t>Herbaceutical</a:t>
            </a:r>
            <a:r>
              <a:rPr lang="de-DE" sz="1400" dirty="0">
                <a:latin typeface="Arial" panose="020B0604020202020204" pitchFamily="34" charset="0"/>
                <a:cs typeface="Arial" panose="020B0604020202020204" pitchFamily="34" charset="0"/>
              </a:rPr>
              <a:t> alle Produkte seit 1919 in hauseigener Produktion in Schweizer Qualität, stets frisch aus den besten verfügbaren Rohstoffen hergestellt. Stets </a:t>
            </a:r>
            <a:r>
              <a:rPr lang="de-DE" sz="1400" dirty="0" err="1">
                <a:latin typeface="Arial" panose="020B0604020202020204" pitchFamily="34" charset="0"/>
                <a:cs typeface="Arial" panose="020B0604020202020204" pitchFamily="34" charset="0"/>
              </a:rPr>
              <a:t>fliessen</a:t>
            </a:r>
            <a:r>
              <a:rPr lang="de-DE" sz="1400" dirty="0">
                <a:latin typeface="Arial" panose="020B0604020202020204" pitchFamily="34" charset="0"/>
                <a:cs typeface="Arial" panose="020B0604020202020204" pitchFamily="34" charset="0"/>
              </a:rPr>
              <a:t> neue Erkenntnisse der Verarbeitung, der nachhaltigen Verpackung ein. Für die Herstellung verwenden wir zum nur die besten Rohstoffe aus. Überzeugen Sie sich von der Wirksamkeit der Natur!  Wir sind davon überzeugt, dass auch Sie mit unseren Produkten zufrieden sein werden – so wie alle unsere bisherigen Kunden.</a:t>
            </a:r>
          </a:p>
          <a:p>
            <a:pPr fontAlgn="base"/>
            <a:r>
              <a:rPr lang="de-DE" dirty="0"/>
              <a:t>​</a:t>
            </a:r>
          </a:p>
          <a:p>
            <a:pPr algn="ctr" fontAlgn="base"/>
            <a:endParaRPr lang="de-DE" sz="1100" b="1"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837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B9840B7-B683-485B-98CE-594CCBC2D9B3}"/>
              </a:ext>
            </a:extLst>
          </p:cNvPr>
          <p:cNvSpPr/>
          <p:nvPr/>
        </p:nvSpPr>
        <p:spPr>
          <a:xfrm>
            <a:off x="40041"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sp>
        <p:nvSpPr>
          <p:cNvPr id="9" name="Rechteck 8">
            <a:extLst>
              <a:ext uri="{FF2B5EF4-FFF2-40B4-BE49-F238E27FC236}">
                <a16:creationId xmlns:a16="http://schemas.microsoft.com/office/drawing/2014/main" id="{FE60DE62-F2FC-46BE-A513-F4B8EAD57534}"/>
              </a:ext>
            </a:extLst>
          </p:cNvPr>
          <p:cNvSpPr/>
          <p:nvPr/>
        </p:nvSpPr>
        <p:spPr>
          <a:xfrm>
            <a:off x="3346983"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sp>
        <p:nvSpPr>
          <p:cNvPr id="10" name="Rechteck 9">
            <a:extLst>
              <a:ext uri="{FF2B5EF4-FFF2-40B4-BE49-F238E27FC236}">
                <a16:creationId xmlns:a16="http://schemas.microsoft.com/office/drawing/2014/main" id="{6344C1A3-2E46-4310-9F94-E5A2CE59C20F}"/>
              </a:ext>
            </a:extLst>
          </p:cNvPr>
          <p:cNvSpPr/>
          <p:nvPr/>
        </p:nvSpPr>
        <p:spPr>
          <a:xfrm>
            <a:off x="6653926" y="45806"/>
            <a:ext cx="3212034" cy="67483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de-CH" sz="1463"/>
          </a:p>
        </p:txBody>
      </p:sp>
      <p:pic>
        <p:nvPicPr>
          <p:cNvPr id="27" name="Picture 8" descr="Bildergebnis fÃ¼r gesichtspflege">
            <a:extLst>
              <a:ext uri="{FF2B5EF4-FFF2-40B4-BE49-F238E27FC236}">
                <a16:creationId xmlns:a16="http://schemas.microsoft.com/office/drawing/2014/main" id="{028C21C0-9E94-4BD6-9BE3-EAEEF9641679}"/>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l="57191" r="27685" b="46298"/>
          <a:stretch/>
        </p:blipFill>
        <p:spPr bwMode="auto">
          <a:xfrm>
            <a:off x="139501" y="-21692"/>
            <a:ext cx="919853" cy="3266083"/>
          </a:xfrm>
          <a:prstGeom prst="rect">
            <a:avLst/>
          </a:prstGeom>
          <a:noFill/>
          <a:extLst>
            <a:ext uri="{909E8E84-426E-40DD-AFC4-6F175D3DCCD1}">
              <a14:hiddenFill xmlns:a14="http://schemas.microsoft.com/office/drawing/2010/main">
                <a:solidFill>
                  <a:srgbClr val="FFFFFF"/>
                </a:solidFill>
              </a14:hiddenFill>
            </a:ext>
          </a:extLst>
        </p:spPr>
      </p:pic>
      <p:sp>
        <p:nvSpPr>
          <p:cNvPr id="28" name="Textfeld 27">
            <a:extLst>
              <a:ext uri="{FF2B5EF4-FFF2-40B4-BE49-F238E27FC236}">
                <a16:creationId xmlns:a16="http://schemas.microsoft.com/office/drawing/2014/main" id="{88A40A2F-DAA1-48FA-B354-04381C495371}"/>
              </a:ext>
            </a:extLst>
          </p:cNvPr>
          <p:cNvSpPr txBox="1"/>
          <p:nvPr/>
        </p:nvSpPr>
        <p:spPr>
          <a:xfrm>
            <a:off x="1044857" y="233264"/>
            <a:ext cx="2190071" cy="569387"/>
          </a:xfrm>
          <a:prstGeom prst="rect">
            <a:avLst/>
          </a:prstGeom>
          <a:noFill/>
        </p:spPr>
        <p:txBody>
          <a:bodyPr wrap="square" rtlCol="0">
            <a:spAutoFit/>
          </a:bodyPr>
          <a:lstStyle/>
          <a:p>
            <a:r>
              <a:rPr lang="de-CH" sz="1300" b="1" dirty="0">
                <a:solidFill>
                  <a:schemeClr val="accent6">
                    <a:lumMod val="50000"/>
                  </a:schemeClr>
                </a:solidFill>
                <a:latin typeface="Arial" panose="020B0604020202020204" pitchFamily="34" charset="0"/>
                <a:cs typeface="Arial" panose="020B0604020202020204" pitchFamily="34" charset="0"/>
              </a:rPr>
              <a:t>Kurskalender</a:t>
            </a:r>
          </a:p>
          <a:p>
            <a:endParaRPr lang="de-CH" sz="1100" dirty="0">
              <a:solidFill>
                <a:schemeClr val="accent4">
                  <a:lumMod val="50000"/>
                </a:schemeClr>
              </a:solidFill>
              <a:latin typeface="Arial Nova Cond Light" panose="020B0306020202020204" pitchFamily="34" charset="0"/>
            </a:endParaRPr>
          </a:p>
          <a:p>
            <a:r>
              <a:rPr lang="de-DE" sz="700" dirty="0">
                <a:latin typeface="Arial Nova Cond Light" panose="020B0306020202020204" pitchFamily="34" charset="0"/>
              </a:rPr>
              <a:t>.</a:t>
            </a:r>
            <a:endParaRPr lang="de-CH" sz="700" dirty="0">
              <a:latin typeface="Arial Nova Cond Light" panose="020B0306020202020204" pitchFamily="34" charset="0"/>
            </a:endParaRPr>
          </a:p>
        </p:txBody>
      </p:sp>
      <p:pic>
        <p:nvPicPr>
          <p:cNvPr id="36" name="Picture 10" descr="Bildergebnis fÃ¼r haarpflege">
            <a:extLst>
              <a:ext uri="{FF2B5EF4-FFF2-40B4-BE49-F238E27FC236}">
                <a16:creationId xmlns:a16="http://schemas.microsoft.com/office/drawing/2014/main" id="{34F66011-6359-4FAA-83D3-E6A8138DCFB4}"/>
              </a:ext>
            </a:extLst>
          </p:cNvPr>
          <p:cNvPicPr>
            <a:picLocks noChangeAspect="1" noChangeArrowheads="1"/>
          </p:cNvPicPr>
          <p:nvPr/>
        </p:nvPicPr>
        <p:blipFill rotWithShape="1">
          <a:blip r:embed="rId3">
            <a:alphaModFix amt="20000"/>
            <a:extLst>
              <a:ext uri="{28A0092B-C50C-407E-A947-70E740481C1C}">
                <a14:useLocalDpi xmlns:a14="http://schemas.microsoft.com/office/drawing/2010/main" val="0"/>
              </a:ext>
            </a:extLst>
          </a:blip>
          <a:srcRect l="93513" t="66017" r="2361" b="18603"/>
          <a:stretch/>
        </p:blipFill>
        <p:spPr bwMode="auto">
          <a:xfrm>
            <a:off x="49891" y="3420005"/>
            <a:ext cx="919099" cy="3263398"/>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2" descr="Bildergebnis fÃ¼r handpflege">
            <a:extLst>
              <a:ext uri="{FF2B5EF4-FFF2-40B4-BE49-F238E27FC236}">
                <a16:creationId xmlns:a16="http://schemas.microsoft.com/office/drawing/2014/main" id="{55F1D0C1-1683-4199-9EB2-C7133F3F2210}"/>
              </a:ext>
            </a:extLst>
          </p:cNvPr>
          <p:cNvPicPr>
            <a:picLocks noChangeAspect="1" noChangeArrowheads="1"/>
          </p:cNvPicPr>
          <p:nvPr/>
        </p:nvPicPr>
        <p:blipFill rotWithShape="1">
          <a:blip r:embed="rId4">
            <a:alphaModFix amt="20000"/>
            <a:extLst>
              <a:ext uri="{28A0092B-C50C-407E-A947-70E740481C1C}">
                <a14:useLocalDpi xmlns:a14="http://schemas.microsoft.com/office/drawing/2010/main" val="0"/>
              </a:ext>
            </a:extLst>
          </a:blip>
          <a:srcRect l="41882" t="10890" r="34534" b="1173"/>
          <a:stretch/>
        </p:blipFill>
        <p:spPr bwMode="auto">
          <a:xfrm>
            <a:off x="3368307" y="65815"/>
            <a:ext cx="918876" cy="326691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47" name="Textfeld 46">
            <a:extLst>
              <a:ext uri="{FF2B5EF4-FFF2-40B4-BE49-F238E27FC236}">
                <a16:creationId xmlns:a16="http://schemas.microsoft.com/office/drawing/2014/main" id="{CFC661BA-32FE-41EF-8B0A-8452542832E6}"/>
              </a:ext>
            </a:extLst>
          </p:cNvPr>
          <p:cNvSpPr txBox="1"/>
          <p:nvPr/>
        </p:nvSpPr>
        <p:spPr>
          <a:xfrm>
            <a:off x="7659810" y="233264"/>
            <a:ext cx="2131078" cy="3154710"/>
          </a:xfrm>
          <a:prstGeom prst="rect">
            <a:avLst/>
          </a:prstGeom>
          <a:noFill/>
        </p:spPr>
        <p:txBody>
          <a:bodyPr wrap="square" rtlCol="0">
            <a:spAutoFit/>
          </a:bodyPr>
          <a:lstStyle/>
          <a:p>
            <a:r>
              <a:rPr lang="de-CH" sz="1200" dirty="0" smtClean="0">
                <a:latin typeface="Arial" panose="020B0604020202020204" pitchFamily="34" charset="0"/>
                <a:cs typeface="Arial" panose="020B0604020202020204" pitchFamily="34" charset="0"/>
              </a:rPr>
              <a:t>2</a:t>
            </a:r>
            <a:r>
              <a:rPr lang="de-CH" sz="1100" b="1" dirty="0" smtClean="0">
                <a:latin typeface="Arial" panose="020B0604020202020204" pitchFamily="34" charset="0"/>
                <a:cs typeface="Arial" panose="020B0604020202020204" pitchFamily="34" charset="0"/>
              </a:rPr>
              <a:t>. Kurstag</a:t>
            </a:r>
          </a:p>
          <a:p>
            <a:r>
              <a:rPr lang="de-CH" sz="1100" b="1" dirty="0" smtClean="0">
                <a:latin typeface="Arial" panose="020B0604020202020204" pitchFamily="34" charset="0"/>
                <a:cs typeface="Arial" panose="020B0604020202020204" pitchFamily="34" charset="0"/>
              </a:rPr>
              <a:t>Die Rohstoffe der Dr. </a:t>
            </a:r>
            <a:r>
              <a:rPr lang="de-CH" sz="1100" b="1" dirty="0" err="1" smtClean="0">
                <a:latin typeface="Arial" panose="020B0604020202020204" pitchFamily="34" charset="0"/>
                <a:cs typeface="Arial" panose="020B0604020202020204" pitchFamily="34" charset="0"/>
              </a:rPr>
              <a:t>Cattani</a:t>
            </a:r>
            <a:r>
              <a:rPr lang="de-CH" sz="1100" b="1" dirty="0" smtClean="0">
                <a:latin typeface="Arial" panose="020B0604020202020204" pitchFamily="34" charset="0"/>
                <a:cs typeface="Arial" panose="020B0604020202020204" pitchFamily="34" charset="0"/>
              </a:rPr>
              <a:t> </a:t>
            </a:r>
            <a:r>
              <a:rPr lang="de-CH" sz="1100" b="1" dirty="0" err="1" smtClean="0">
                <a:latin typeface="Arial" panose="020B0604020202020204" pitchFamily="34" charset="0"/>
                <a:cs typeface="Arial" panose="020B0604020202020204" pitchFamily="34" charset="0"/>
              </a:rPr>
              <a:t>Cosmetic</a:t>
            </a:r>
            <a:endParaRPr lang="de-CH" sz="1100" b="1" dirty="0" smtClean="0">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Sie lernen an diesem Tag die Rohstoffe und deren Einsatz in der Dr. Cattani </a:t>
            </a:r>
            <a:r>
              <a:rPr lang="de-DE" sz="1100" b="1" dirty="0" err="1">
                <a:latin typeface="Arial" panose="020B0604020202020204" pitchFamily="34" charset="0"/>
                <a:cs typeface="Arial" panose="020B0604020202020204" pitchFamily="34" charset="0"/>
              </a:rPr>
              <a:t>Cosmetic</a:t>
            </a:r>
            <a:r>
              <a:rPr lang="de-DE" sz="1100" b="1" dirty="0">
                <a:latin typeface="Arial" panose="020B0604020202020204" pitchFamily="34" charset="0"/>
                <a:cs typeface="Arial" panose="020B0604020202020204" pitchFamily="34" charset="0"/>
              </a:rPr>
              <a:t> </a:t>
            </a:r>
            <a:r>
              <a:rPr lang="de-DE" sz="1100" b="1" dirty="0" smtClean="0">
                <a:latin typeface="Arial" panose="020B0604020202020204" pitchFamily="34" charset="0"/>
                <a:cs typeface="Arial" panose="020B0604020202020204" pitchFamily="34" charset="0"/>
              </a:rPr>
              <a:t>kennen und damit verbunden die Ansprüche an Naturkosmetik.</a:t>
            </a:r>
          </a:p>
          <a:p>
            <a:endParaRPr lang="de-DE" sz="1100" b="1" dirty="0">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3. Kurstag</a:t>
            </a:r>
          </a:p>
          <a:p>
            <a:r>
              <a:rPr lang="de-DE" sz="1100" b="1" dirty="0" smtClean="0">
                <a:latin typeface="Arial" panose="020B0604020202020204" pitchFamily="34" charset="0"/>
                <a:cs typeface="Arial" panose="020B0604020202020204" pitchFamily="34" charset="0"/>
              </a:rPr>
              <a:t>Die Produkte der Dr. Cattani </a:t>
            </a:r>
            <a:r>
              <a:rPr lang="de-DE" sz="1100" b="1" dirty="0" err="1" smtClean="0">
                <a:latin typeface="Arial" panose="020B0604020202020204" pitchFamily="34" charset="0"/>
                <a:cs typeface="Arial" panose="020B0604020202020204" pitchFamily="34" charset="0"/>
              </a:rPr>
              <a:t>Cosmetic</a:t>
            </a:r>
            <a:endParaRPr lang="de-DE" sz="1100" b="1" dirty="0" smtClean="0">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Sie lernen alle Dr. Cattani </a:t>
            </a:r>
            <a:r>
              <a:rPr lang="de-DE" sz="1100" b="1" dirty="0" err="1">
                <a:latin typeface="Arial" panose="020B0604020202020204" pitchFamily="34" charset="0"/>
                <a:cs typeface="Arial" panose="020B0604020202020204" pitchFamily="34" charset="0"/>
              </a:rPr>
              <a:t>Cosmetic</a:t>
            </a:r>
            <a:r>
              <a:rPr lang="de-DE" sz="1100" b="1" dirty="0">
                <a:latin typeface="Arial" panose="020B0604020202020204" pitchFamily="34" charset="0"/>
                <a:cs typeface="Arial" panose="020B0604020202020204" pitchFamily="34" charset="0"/>
              </a:rPr>
              <a:t> kennen und verstehen es diese richtig </a:t>
            </a:r>
            <a:r>
              <a:rPr lang="de-DE" sz="1100" b="1" dirty="0" err="1">
                <a:latin typeface="Arial" panose="020B0604020202020204" pitchFamily="34" charset="0"/>
                <a:cs typeface="Arial" panose="020B0604020202020204" pitchFamily="34" charset="0"/>
              </a:rPr>
              <a:t>gemäss</a:t>
            </a:r>
            <a:r>
              <a:rPr lang="de-DE" sz="1100" b="1" dirty="0">
                <a:latin typeface="Arial" panose="020B0604020202020204" pitchFamily="34" charset="0"/>
                <a:cs typeface="Arial" panose="020B0604020202020204" pitchFamily="34" charset="0"/>
              </a:rPr>
              <a:t> dem Hautbild </a:t>
            </a:r>
            <a:r>
              <a:rPr lang="de-DE" sz="1100" b="1" dirty="0" smtClean="0">
                <a:latin typeface="Arial" panose="020B0604020202020204" pitchFamily="34" charset="0"/>
                <a:cs typeface="Arial" panose="020B0604020202020204" pitchFamily="34" charset="0"/>
              </a:rPr>
              <a:t>und Jahreszeit zu empfehlen .</a:t>
            </a:r>
            <a:endParaRPr lang="de-CH" sz="1100" b="1" dirty="0">
              <a:latin typeface="Arial" panose="020B0604020202020204" pitchFamily="34" charset="0"/>
              <a:cs typeface="Arial" panose="020B0604020202020204" pitchFamily="34" charset="0"/>
            </a:endParaRPr>
          </a:p>
        </p:txBody>
      </p:sp>
      <p:pic>
        <p:nvPicPr>
          <p:cNvPr id="49" name="Grafik 48">
            <a:extLst>
              <a:ext uri="{FF2B5EF4-FFF2-40B4-BE49-F238E27FC236}">
                <a16:creationId xmlns:a16="http://schemas.microsoft.com/office/drawing/2014/main" id="{BC789528-B263-46BB-90C5-E5ACC7759626}"/>
              </a:ext>
            </a:extLst>
          </p:cNvPr>
          <p:cNvPicPr>
            <a:picLocks noChangeAspect="1"/>
          </p:cNvPicPr>
          <p:nvPr/>
        </p:nvPicPr>
        <p:blipFill rotWithShape="1">
          <a:blip r:embed="rId5">
            <a:alphaModFix amt="20000"/>
          </a:blip>
          <a:srcRect l="48132" r="32992"/>
          <a:stretch/>
        </p:blipFill>
        <p:spPr>
          <a:xfrm>
            <a:off x="6665863" y="72433"/>
            <a:ext cx="918876" cy="3257444"/>
          </a:xfrm>
          <a:prstGeom prst="rect">
            <a:avLst/>
          </a:prstGeom>
        </p:spPr>
      </p:pic>
      <p:pic>
        <p:nvPicPr>
          <p:cNvPr id="1026" name="Picture 2" descr="Bildergebnis fÃ¼r bilder kÃ¶rperpflege">
            <a:extLst>
              <a:ext uri="{FF2B5EF4-FFF2-40B4-BE49-F238E27FC236}">
                <a16:creationId xmlns:a16="http://schemas.microsoft.com/office/drawing/2014/main" id="{8B0C32FD-0471-4FDB-9B07-047956058D75}"/>
              </a:ext>
            </a:extLst>
          </p:cNvPr>
          <p:cNvPicPr>
            <a:picLocks noChangeAspect="1" noChangeArrowheads="1"/>
          </p:cNvPicPr>
          <p:nvPr/>
        </p:nvPicPr>
        <p:blipFill rotWithShape="1">
          <a:blip r:embed="rId6">
            <a:alphaModFix amt="20000"/>
            <a:extLst>
              <a:ext uri="{28A0092B-C50C-407E-A947-70E740481C1C}">
                <a14:useLocalDpi xmlns:a14="http://schemas.microsoft.com/office/drawing/2010/main" val="0"/>
              </a:ext>
            </a:extLst>
          </a:blip>
          <a:srcRect l="76432" r="7709"/>
          <a:stretch/>
        </p:blipFill>
        <p:spPr bwMode="auto">
          <a:xfrm>
            <a:off x="3364578" y="3413086"/>
            <a:ext cx="918876" cy="3272594"/>
          </a:xfrm>
          <a:prstGeom prst="rect">
            <a:avLst/>
          </a:prstGeom>
          <a:noFill/>
          <a:extLst>
            <a:ext uri="{909E8E84-426E-40DD-AFC4-6F175D3DCCD1}">
              <a14:hiddenFill xmlns:a14="http://schemas.microsoft.com/office/drawing/2010/main">
                <a:solidFill>
                  <a:srgbClr val="FFFFFF"/>
                </a:solidFill>
              </a14:hiddenFill>
            </a:ext>
          </a:extLst>
        </p:spPr>
      </p:pic>
      <p:sp>
        <p:nvSpPr>
          <p:cNvPr id="23" name="Explosion 2 22"/>
          <p:cNvSpPr/>
          <p:nvPr/>
        </p:nvSpPr>
        <p:spPr>
          <a:xfrm>
            <a:off x="150163" y="1733409"/>
            <a:ext cx="842447" cy="1312553"/>
          </a:xfrm>
          <a:prstGeom prst="irregularSeal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4" name="Textfeld 23"/>
          <p:cNvSpPr txBox="1"/>
          <p:nvPr/>
        </p:nvSpPr>
        <p:spPr>
          <a:xfrm rot="17359068">
            <a:off x="36440" y="1999725"/>
            <a:ext cx="1103314" cy="646331"/>
          </a:xfrm>
          <a:prstGeom prst="rect">
            <a:avLst/>
          </a:prstGeom>
          <a:noFill/>
        </p:spPr>
        <p:txBody>
          <a:bodyPr wrap="square" rtlCol="0">
            <a:spAutoFit/>
          </a:bodyPr>
          <a:lstStyle/>
          <a:p>
            <a:r>
              <a:rPr lang="de-CH" sz="1200" dirty="0" smtClean="0">
                <a:solidFill>
                  <a:schemeClr val="bg1"/>
                </a:solidFill>
                <a:highlight>
                  <a:srgbClr val="000000"/>
                </a:highlight>
                <a:latin typeface="Arial" panose="020B0604020202020204" pitchFamily="34" charset="0"/>
                <a:cs typeface="Arial" panose="020B0604020202020204" pitchFamily="34" charset="0"/>
              </a:rPr>
              <a:t>Euro 200.00 pro Tag und </a:t>
            </a:r>
            <a:r>
              <a:rPr lang="de-CH" sz="1200" dirty="0" err="1" smtClean="0">
                <a:solidFill>
                  <a:schemeClr val="bg1"/>
                </a:solidFill>
                <a:highlight>
                  <a:srgbClr val="000000"/>
                </a:highlight>
                <a:latin typeface="Arial" panose="020B0604020202020204" pitchFamily="34" charset="0"/>
                <a:cs typeface="Arial" panose="020B0604020202020204" pitchFamily="34" charset="0"/>
              </a:rPr>
              <a:t>TeilnehmerIn</a:t>
            </a:r>
            <a:endParaRPr lang="de-CH" sz="1200" dirty="0">
              <a:solidFill>
                <a:schemeClr val="bg1"/>
              </a:solidFill>
              <a:highlight>
                <a:srgbClr val="000000"/>
              </a:highlight>
              <a:latin typeface="Arial" panose="020B0604020202020204" pitchFamily="34" charset="0"/>
              <a:cs typeface="Arial" panose="020B0604020202020204" pitchFamily="34" charset="0"/>
            </a:endParaRPr>
          </a:p>
        </p:txBody>
      </p:sp>
      <p:sp>
        <p:nvSpPr>
          <p:cNvPr id="34" name="Textfeld 33">
            <a:extLst>
              <a:ext uri="{FF2B5EF4-FFF2-40B4-BE49-F238E27FC236}">
                <a16:creationId xmlns:a16="http://schemas.microsoft.com/office/drawing/2014/main" id="{380EBDA7-714A-4B4E-9C5C-4FC2613C3640}"/>
              </a:ext>
            </a:extLst>
          </p:cNvPr>
          <p:cNvSpPr txBox="1"/>
          <p:nvPr/>
        </p:nvSpPr>
        <p:spPr>
          <a:xfrm>
            <a:off x="1003272" y="698387"/>
            <a:ext cx="2231656" cy="2970044"/>
          </a:xfrm>
          <a:prstGeom prst="rect">
            <a:avLst/>
          </a:prstGeom>
          <a:noFill/>
        </p:spPr>
        <p:txBody>
          <a:bodyPr wrap="square">
            <a:spAutoFit/>
          </a:bodyPr>
          <a:lstStyle/>
          <a:p>
            <a:pPr fontAlgn="base"/>
            <a:r>
              <a:rPr lang="de-DE" sz="1100" b="1" dirty="0" smtClean="0">
                <a:solidFill>
                  <a:srgbClr val="000000"/>
                </a:solidFill>
                <a:latin typeface="Arial" panose="020B0604020202020204" pitchFamily="34" charset="0"/>
                <a:cs typeface="Arial" panose="020B0604020202020204" pitchFamily="34" charset="0"/>
              </a:rPr>
              <a:t>Samstag</a:t>
            </a:r>
            <a:r>
              <a:rPr lang="de-DE" sz="1100" b="1" i="0" dirty="0" smtClean="0">
                <a:solidFill>
                  <a:srgbClr val="000000"/>
                </a:solidFill>
                <a:effectLst/>
                <a:latin typeface="Arial" panose="020B0604020202020204" pitchFamily="34" charset="0"/>
                <a:cs typeface="Arial" panose="020B0604020202020204" pitchFamily="34" charset="0"/>
              </a:rPr>
              <a:t>: 1. Oktober 2022</a:t>
            </a:r>
          </a:p>
          <a:p>
            <a:pPr fontAlgn="base"/>
            <a:r>
              <a:rPr lang="de-DE" sz="1100" b="1" dirty="0" smtClean="0">
                <a:solidFill>
                  <a:srgbClr val="000000"/>
                </a:solidFill>
                <a:latin typeface="Arial" panose="020B0604020202020204" pitchFamily="34" charset="0"/>
                <a:cs typeface="Arial" panose="020B0604020202020204" pitchFamily="34" charset="0"/>
              </a:rPr>
              <a:t>Sonntag:  2. Oktober 2022</a:t>
            </a:r>
            <a:endParaRPr lang="de-DE" sz="1100" b="1" i="0" dirty="0" smtClean="0">
              <a:solidFill>
                <a:srgbClr val="000000"/>
              </a:solidFill>
              <a:effectLst/>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Montag:   3. Oktober 2022</a:t>
            </a:r>
          </a:p>
          <a:p>
            <a:pPr fontAlgn="base"/>
            <a:endParaRPr lang="de-DE" sz="1100" b="1" i="0" dirty="0" smtClean="0">
              <a:solidFill>
                <a:srgbClr val="000000"/>
              </a:solidFill>
              <a:effectLst/>
              <a:latin typeface="Arial" panose="020B0604020202020204" pitchFamily="34" charset="0"/>
              <a:cs typeface="Arial" panose="020B0604020202020204" pitchFamily="34" charset="0"/>
            </a:endParaRPr>
          </a:p>
          <a:p>
            <a:pPr fontAlgn="base"/>
            <a:endParaRPr lang="de-DE" sz="1100" b="1" i="0" dirty="0">
              <a:solidFill>
                <a:srgbClr val="000000"/>
              </a:solidFill>
              <a:effectLst/>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Jeweils von 09.00 – 17. 00 Uhr</a:t>
            </a:r>
          </a:p>
          <a:p>
            <a:pPr fontAlgn="base"/>
            <a:endParaRPr lang="de-DE" sz="1100" b="1" dirty="0">
              <a:solidFill>
                <a:srgbClr val="000000"/>
              </a:solidFill>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Anmeldung </a:t>
            </a:r>
          </a:p>
          <a:p>
            <a:pPr fontAlgn="base"/>
            <a:r>
              <a:rPr lang="de-DE" sz="1100" b="1" dirty="0" smtClean="0">
                <a:solidFill>
                  <a:schemeClr val="accent6">
                    <a:lumMod val="75000"/>
                  </a:schemeClr>
                </a:solidFill>
                <a:latin typeface="Arial" panose="020B0604020202020204" pitchFamily="34" charset="0"/>
                <a:cs typeface="Arial" panose="020B0604020202020204" pitchFamily="34" charset="0"/>
              </a:rPr>
              <a:t>info@dr-cattani-cosmetic.de</a:t>
            </a:r>
          </a:p>
          <a:p>
            <a:pPr fontAlgn="base"/>
            <a:endParaRPr lang="de-DE" sz="1100" b="1" dirty="0" smtClean="0">
              <a:solidFill>
                <a:srgbClr val="000000"/>
              </a:solidFill>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Die Kurskosten betragen EUR 200,00 pro Tag und </a:t>
            </a:r>
            <a:r>
              <a:rPr lang="de-DE" sz="1100" b="1" dirty="0" smtClean="0">
                <a:solidFill>
                  <a:srgbClr val="000000"/>
                </a:solidFill>
                <a:latin typeface="Arial" panose="020B0604020202020204" pitchFamily="34" charset="0"/>
                <a:cs typeface="Arial" panose="020B0604020202020204" pitchFamily="34" charset="0"/>
              </a:rPr>
              <a:t>Person</a:t>
            </a:r>
          </a:p>
          <a:p>
            <a:pPr fontAlgn="base"/>
            <a:endParaRPr lang="de-DE" sz="1100" b="1" dirty="0">
              <a:solidFill>
                <a:srgbClr val="000000"/>
              </a:solidFill>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Es wird Ihnen ein </a:t>
            </a:r>
            <a:r>
              <a:rPr lang="de-DE" sz="1100" b="1" dirty="0" err="1" smtClean="0">
                <a:solidFill>
                  <a:srgbClr val="000000"/>
                </a:solidFill>
                <a:latin typeface="Arial" panose="020B0604020202020204" pitchFamily="34" charset="0"/>
                <a:cs typeface="Arial" panose="020B0604020202020204" pitchFamily="34" charset="0"/>
              </a:rPr>
              <a:t>Starterkit</a:t>
            </a:r>
            <a:r>
              <a:rPr lang="de-DE" sz="1100" b="1" dirty="0" smtClean="0">
                <a:solidFill>
                  <a:srgbClr val="000000"/>
                </a:solidFill>
                <a:latin typeface="Arial" panose="020B0604020202020204" pitchFamily="34" charset="0"/>
                <a:cs typeface="Arial" panose="020B0604020202020204" pitchFamily="34" charset="0"/>
              </a:rPr>
              <a:t> im Werte von Euro 100,00 geschenkt</a:t>
            </a:r>
            <a:endParaRPr lang="de-DE" sz="1100" b="1" dirty="0" smtClean="0">
              <a:solidFill>
                <a:srgbClr val="000000"/>
              </a:solidFill>
              <a:latin typeface="Arial" panose="020B0604020202020204" pitchFamily="34" charset="0"/>
              <a:cs typeface="Arial" panose="020B0604020202020204" pitchFamily="34" charset="0"/>
            </a:endParaRPr>
          </a:p>
          <a:p>
            <a:pPr fontAlgn="base"/>
            <a:endParaRPr lang="de-DE" sz="1100" b="1" i="0" dirty="0">
              <a:solidFill>
                <a:srgbClr val="000000"/>
              </a:solidFill>
              <a:effectLst/>
              <a:latin typeface="Arial" panose="020B0604020202020204" pitchFamily="34" charset="0"/>
              <a:cs typeface="Arial" panose="020B0604020202020204" pitchFamily="34" charset="0"/>
            </a:endParaRPr>
          </a:p>
        </p:txBody>
      </p:sp>
      <p:sp>
        <p:nvSpPr>
          <p:cNvPr id="39" name="Textfeld 38">
            <a:extLst>
              <a:ext uri="{FF2B5EF4-FFF2-40B4-BE49-F238E27FC236}">
                <a16:creationId xmlns:a16="http://schemas.microsoft.com/office/drawing/2014/main" id="{DC903218-5315-47D4-991C-85E7A0783D1F}"/>
              </a:ext>
            </a:extLst>
          </p:cNvPr>
          <p:cNvSpPr txBox="1"/>
          <p:nvPr/>
        </p:nvSpPr>
        <p:spPr>
          <a:xfrm>
            <a:off x="4253630" y="72433"/>
            <a:ext cx="2279348" cy="2123658"/>
          </a:xfrm>
          <a:prstGeom prst="rect">
            <a:avLst/>
          </a:prstGeom>
          <a:noFill/>
        </p:spPr>
        <p:txBody>
          <a:bodyPr wrap="square">
            <a:spAutoFit/>
          </a:bodyPr>
          <a:lstStyle/>
          <a:p>
            <a:pPr marL="342900" indent="-342900">
              <a:buAutoNum type="arabicPeriod"/>
            </a:pPr>
            <a:r>
              <a:rPr lang="de-DE" sz="1100" b="1" i="0" dirty="0" smtClean="0">
                <a:solidFill>
                  <a:srgbClr val="000000"/>
                </a:solidFill>
                <a:effectLst/>
                <a:latin typeface="Arial" panose="020B0604020202020204" pitchFamily="34" charset="0"/>
                <a:cs typeface="Arial" panose="020B0604020202020204" pitchFamily="34" charset="0"/>
              </a:rPr>
              <a:t>Kurstag</a:t>
            </a:r>
          </a:p>
          <a:p>
            <a:r>
              <a:rPr lang="de-DE" sz="1100" b="1" dirty="0" smtClean="0">
                <a:solidFill>
                  <a:srgbClr val="000000"/>
                </a:solidFill>
                <a:latin typeface="Arial" panose="020B0604020202020204" pitchFamily="34" charset="0"/>
                <a:cs typeface="Arial" panose="020B0604020202020204" pitchFamily="34" charset="0"/>
              </a:rPr>
              <a:t>Heilpflanzen der Dr. Cattani </a:t>
            </a:r>
            <a:r>
              <a:rPr lang="de-DE" sz="1100" b="1" dirty="0" err="1" smtClean="0">
                <a:solidFill>
                  <a:srgbClr val="000000"/>
                </a:solidFill>
                <a:latin typeface="Arial" panose="020B0604020202020204" pitchFamily="34" charset="0"/>
                <a:cs typeface="Arial" panose="020B0604020202020204" pitchFamily="34" charset="0"/>
              </a:rPr>
              <a:t>Cosmetic</a:t>
            </a:r>
            <a:endParaRPr lang="de-DE" sz="1100" b="1" dirty="0" smtClean="0">
              <a:solidFill>
                <a:srgbClr val="000000"/>
              </a:solidFill>
              <a:latin typeface="Arial" panose="020B0604020202020204" pitchFamily="34" charset="0"/>
              <a:cs typeface="Arial" panose="020B0604020202020204" pitchFamily="34" charset="0"/>
            </a:endParaRPr>
          </a:p>
          <a:p>
            <a:r>
              <a:rPr lang="de-DE" sz="1100" b="1" i="0" dirty="0" smtClean="0">
                <a:solidFill>
                  <a:srgbClr val="000000"/>
                </a:solidFill>
                <a:effectLst/>
                <a:latin typeface="Arial" panose="020B0604020202020204" pitchFamily="34" charset="0"/>
                <a:cs typeface="Arial" panose="020B0604020202020204" pitchFamily="34" charset="0"/>
              </a:rPr>
              <a:t> </a:t>
            </a:r>
          </a:p>
          <a:p>
            <a:r>
              <a:rPr lang="de-DE" sz="1100" b="1" dirty="0">
                <a:latin typeface="Arial" panose="020B0604020202020204" pitchFamily="34" charset="0"/>
                <a:cs typeface="Arial" panose="020B0604020202020204" pitchFamily="34" charset="0"/>
              </a:rPr>
              <a:t>Hier erfahren Sie alles über die Heilpflanzen die in den Dr. Cattani Produkten verwendet werden. Warum gerade diese Pflanzen ausgewählt wurden, deren Anbau und Verarbeitung um die höchste Wirksamkeit zu garantieren.</a:t>
            </a:r>
          </a:p>
        </p:txBody>
      </p:sp>
      <p:sp>
        <p:nvSpPr>
          <p:cNvPr id="41" name="Textfeld 40">
            <a:extLst>
              <a:ext uri="{FF2B5EF4-FFF2-40B4-BE49-F238E27FC236}">
                <a16:creationId xmlns:a16="http://schemas.microsoft.com/office/drawing/2014/main" id="{0F1B4834-CBF7-4A95-97A7-7EC5968F2D31}"/>
              </a:ext>
            </a:extLst>
          </p:cNvPr>
          <p:cNvSpPr txBox="1"/>
          <p:nvPr/>
        </p:nvSpPr>
        <p:spPr>
          <a:xfrm>
            <a:off x="4386052" y="503265"/>
            <a:ext cx="2039562" cy="369332"/>
          </a:xfrm>
          <a:prstGeom prst="rect">
            <a:avLst/>
          </a:prstGeom>
          <a:noFill/>
        </p:spPr>
        <p:txBody>
          <a:bodyPr wrap="square">
            <a:spAutoFit/>
          </a:bodyPr>
          <a:lstStyle/>
          <a:p>
            <a:pPr fontAlgn="base"/>
            <a:endParaRPr lang="de-DE" sz="1800" b="1" i="0" dirty="0">
              <a:solidFill>
                <a:srgbClr val="000000"/>
              </a:solidFill>
              <a:effectLst/>
              <a:latin typeface="Arial" panose="020B0604020202020204" pitchFamily="34" charset="0"/>
              <a:cs typeface="Arial" panose="020B0604020202020204" pitchFamily="34" charset="0"/>
            </a:endParaRPr>
          </a:p>
        </p:txBody>
      </p:sp>
      <p:sp>
        <p:nvSpPr>
          <p:cNvPr id="8" name="AutoShape 2">
            <a:extLst>
              <a:ext uri="{FF2B5EF4-FFF2-40B4-BE49-F238E27FC236}">
                <a16:creationId xmlns:a16="http://schemas.microsoft.com/office/drawing/2014/main" id="{8461D87C-DDC8-4DA4-AEB3-3C7B4EA12732}"/>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43" name="Textfeld 42">
            <a:extLst>
              <a:ext uri="{FF2B5EF4-FFF2-40B4-BE49-F238E27FC236}">
                <a16:creationId xmlns:a16="http://schemas.microsoft.com/office/drawing/2014/main" id="{08E1AC5F-8311-4DCD-AE95-F0B074892D0A}"/>
              </a:ext>
            </a:extLst>
          </p:cNvPr>
          <p:cNvSpPr txBox="1"/>
          <p:nvPr/>
        </p:nvSpPr>
        <p:spPr>
          <a:xfrm>
            <a:off x="959369" y="3613609"/>
            <a:ext cx="2231656" cy="3308598"/>
          </a:xfrm>
          <a:prstGeom prst="rect">
            <a:avLst/>
          </a:prstGeom>
          <a:noFill/>
        </p:spPr>
        <p:txBody>
          <a:bodyPr wrap="square">
            <a:spAutoFit/>
          </a:bodyPr>
          <a:lstStyle/>
          <a:p>
            <a:pPr fontAlgn="base"/>
            <a:r>
              <a:rPr lang="de-DE" sz="1100" b="1" i="0" dirty="0" smtClean="0">
                <a:solidFill>
                  <a:srgbClr val="000000"/>
                </a:solidFill>
                <a:effectLst/>
                <a:latin typeface="Arial" panose="020B0604020202020204" pitchFamily="34" charset="0"/>
                <a:cs typeface="Arial" panose="020B0604020202020204" pitchFamily="34" charset="0"/>
              </a:rPr>
              <a:t>3 Tage Intensivseminar</a:t>
            </a:r>
          </a:p>
          <a:p>
            <a:pPr fontAlgn="base"/>
            <a:endParaRPr lang="de-DE" sz="1100" b="1" dirty="0">
              <a:solidFill>
                <a:srgbClr val="000000"/>
              </a:solidFill>
              <a:latin typeface="Arial" panose="020B0604020202020204" pitchFamily="34" charset="0"/>
              <a:cs typeface="Arial" panose="020B0604020202020204" pitchFamily="34" charset="0"/>
            </a:endParaRPr>
          </a:p>
          <a:p>
            <a:pPr marL="228600" indent="-228600" fontAlgn="base">
              <a:buAutoNum type="arabicPeriod"/>
            </a:pPr>
            <a:r>
              <a:rPr lang="de-DE" sz="1100" b="1" i="0" dirty="0" smtClean="0">
                <a:solidFill>
                  <a:srgbClr val="000000"/>
                </a:solidFill>
                <a:effectLst/>
                <a:latin typeface="Arial" panose="020B0604020202020204" pitchFamily="34" charset="0"/>
                <a:cs typeface="Arial" panose="020B0604020202020204" pitchFamily="34" charset="0"/>
              </a:rPr>
              <a:t>Oktober 2022</a:t>
            </a:r>
          </a:p>
          <a:p>
            <a:pPr fontAlgn="base"/>
            <a:r>
              <a:rPr lang="de-DE" sz="1100" b="1" dirty="0">
                <a:solidFill>
                  <a:srgbClr val="000000"/>
                </a:solidFill>
                <a:latin typeface="Arial" panose="020B0604020202020204" pitchFamily="34" charset="0"/>
                <a:cs typeface="Arial" panose="020B0604020202020204" pitchFamily="34" charset="0"/>
              </a:rPr>
              <a:t> </a:t>
            </a:r>
            <a:r>
              <a:rPr lang="de-DE" sz="1100" b="1" dirty="0" smtClean="0">
                <a:solidFill>
                  <a:srgbClr val="000000"/>
                </a:solidFill>
                <a:latin typeface="Arial" panose="020B0604020202020204" pitchFamily="34" charset="0"/>
                <a:cs typeface="Arial" panose="020B0604020202020204" pitchFamily="34" charset="0"/>
              </a:rPr>
              <a:t>     Heilpflanzen der Dr.    </a:t>
            </a:r>
          </a:p>
          <a:p>
            <a:pPr fontAlgn="base"/>
            <a:r>
              <a:rPr lang="de-DE" sz="1100" b="1" i="0" dirty="0">
                <a:solidFill>
                  <a:srgbClr val="000000"/>
                </a:solidFill>
                <a:effectLst/>
                <a:latin typeface="Arial" panose="020B0604020202020204" pitchFamily="34" charset="0"/>
                <a:cs typeface="Arial" panose="020B0604020202020204" pitchFamily="34" charset="0"/>
              </a:rPr>
              <a:t> </a:t>
            </a:r>
            <a:r>
              <a:rPr lang="de-DE" sz="1100" b="1" i="0" dirty="0" smtClean="0">
                <a:solidFill>
                  <a:srgbClr val="000000"/>
                </a:solidFill>
                <a:effectLst/>
                <a:latin typeface="Arial" panose="020B0604020202020204" pitchFamily="34" charset="0"/>
                <a:cs typeface="Arial" panose="020B0604020202020204" pitchFamily="34" charset="0"/>
              </a:rPr>
              <a:t>     Cattani </a:t>
            </a:r>
            <a:r>
              <a:rPr lang="de-DE" sz="1100" b="1" i="0" dirty="0" err="1" smtClean="0">
                <a:solidFill>
                  <a:srgbClr val="000000"/>
                </a:solidFill>
                <a:effectLst/>
                <a:latin typeface="Arial" panose="020B0604020202020204" pitchFamily="34" charset="0"/>
                <a:cs typeface="Arial" panose="020B0604020202020204" pitchFamily="34" charset="0"/>
              </a:rPr>
              <a:t>Cosmetic</a:t>
            </a:r>
            <a:endParaRPr lang="de-DE" sz="1100" b="1" i="0" dirty="0" smtClean="0">
              <a:solidFill>
                <a:srgbClr val="000000"/>
              </a:solidFill>
              <a:effectLst/>
              <a:latin typeface="Arial" panose="020B0604020202020204" pitchFamily="34" charset="0"/>
              <a:cs typeface="Arial" panose="020B0604020202020204" pitchFamily="34" charset="0"/>
            </a:endParaRPr>
          </a:p>
          <a:p>
            <a:pPr fontAlgn="base"/>
            <a:endParaRPr lang="de-DE" sz="1100" b="1" dirty="0">
              <a:solidFill>
                <a:srgbClr val="000000"/>
              </a:solidFill>
              <a:latin typeface="Arial" panose="020B0604020202020204" pitchFamily="34" charset="0"/>
              <a:cs typeface="Arial" panose="020B0604020202020204" pitchFamily="34" charset="0"/>
            </a:endParaRPr>
          </a:p>
          <a:p>
            <a:pPr marL="228600" indent="-228600" fontAlgn="base">
              <a:buAutoNum type="arabicPeriod" startAt="2"/>
            </a:pPr>
            <a:r>
              <a:rPr lang="de-DE" sz="1100" b="1" i="0" dirty="0" smtClean="0">
                <a:solidFill>
                  <a:srgbClr val="000000"/>
                </a:solidFill>
                <a:effectLst/>
                <a:latin typeface="Arial" panose="020B0604020202020204" pitchFamily="34" charset="0"/>
                <a:cs typeface="Arial" panose="020B0604020202020204" pitchFamily="34" charset="0"/>
              </a:rPr>
              <a:t>Oktober 2022</a:t>
            </a:r>
          </a:p>
          <a:p>
            <a:pPr fontAlgn="base"/>
            <a:r>
              <a:rPr lang="de-DE" sz="1100" b="1" dirty="0">
                <a:solidFill>
                  <a:srgbClr val="000000"/>
                </a:solidFill>
                <a:latin typeface="Arial" panose="020B0604020202020204" pitchFamily="34" charset="0"/>
                <a:cs typeface="Arial" panose="020B0604020202020204" pitchFamily="34" charset="0"/>
              </a:rPr>
              <a:t> </a:t>
            </a:r>
            <a:r>
              <a:rPr lang="de-DE" sz="1100" b="1" dirty="0" smtClean="0">
                <a:solidFill>
                  <a:srgbClr val="000000"/>
                </a:solidFill>
                <a:latin typeface="Arial" panose="020B0604020202020204" pitchFamily="34" charset="0"/>
                <a:cs typeface="Arial" panose="020B0604020202020204" pitchFamily="34" charset="0"/>
              </a:rPr>
              <a:t>     Rohstoffe der </a:t>
            </a:r>
          </a:p>
          <a:p>
            <a:pPr fontAlgn="base"/>
            <a:r>
              <a:rPr lang="de-DE" sz="1100" b="1" dirty="0">
                <a:solidFill>
                  <a:srgbClr val="000000"/>
                </a:solidFill>
                <a:latin typeface="Arial" panose="020B0604020202020204" pitchFamily="34" charset="0"/>
                <a:cs typeface="Arial" panose="020B0604020202020204" pitchFamily="34" charset="0"/>
              </a:rPr>
              <a:t> </a:t>
            </a:r>
            <a:r>
              <a:rPr lang="de-DE" sz="1100" b="1" dirty="0" smtClean="0">
                <a:solidFill>
                  <a:srgbClr val="000000"/>
                </a:solidFill>
                <a:latin typeface="Arial" panose="020B0604020202020204" pitchFamily="34" charset="0"/>
                <a:cs typeface="Arial" panose="020B0604020202020204" pitchFamily="34" charset="0"/>
              </a:rPr>
              <a:t>     Dr. Cattani </a:t>
            </a:r>
            <a:r>
              <a:rPr lang="de-DE" sz="1100" b="1" dirty="0" err="1" smtClean="0">
                <a:solidFill>
                  <a:srgbClr val="000000"/>
                </a:solidFill>
                <a:latin typeface="Arial" panose="020B0604020202020204" pitchFamily="34" charset="0"/>
                <a:cs typeface="Arial" panose="020B0604020202020204" pitchFamily="34" charset="0"/>
              </a:rPr>
              <a:t>Cosmetic</a:t>
            </a:r>
            <a:endParaRPr lang="de-DE" sz="1100" b="1" dirty="0" smtClean="0">
              <a:solidFill>
                <a:srgbClr val="000000"/>
              </a:solidFill>
              <a:latin typeface="Arial" panose="020B0604020202020204" pitchFamily="34" charset="0"/>
              <a:cs typeface="Arial" panose="020B0604020202020204" pitchFamily="34" charset="0"/>
            </a:endParaRPr>
          </a:p>
          <a:p>
            <a:pPr fontAlgn="base"/>
            <a:endParaRPr lang="de-DE" sz="1100" b="1" dirty="0">
              <a:solidFill>
                <a:srgbClr val="000000"/>
              </a:solidFill>
              <a:latin typeface="Arial" panose="020B0604020202020204" pitchFamily="34" charset="0"/>
              <a:cs typeface="Arial" panose="020B0604020202020204" pitchFamily="34" charset="0"/>
            </a:endParaRPr>
          </a:p>
          <a:p>
            <a:pPr marL="228600" indent="-228600" fontAlgn="base">
              <a:buAutoNum type="arabicPeriod" startAt="3"/>
            </a:pPr>
            <a:r>
              <a:rPr lang="de-DE" sz="1100" b="1" dirty="0" smtClean="0">
                <a:solidFill>
                  <a:srgbClr val="000000"/>
                </a:solidFill>
                <a:latin typeface="Arial" panose="020B0604020202020204" pitchFamily="34" charset="0"/>
                <a:cs typeface="Arial" panose="020B0604020202020204" pitchFamily="34" charset="0"/>
              </a:rPr>
              <a:t>Oktober 2022</a:t>
            </a:r>
          </a:p>
          <a:p>
            <a:pPr fontAlgn="base"/>
            <a:r>
              <a:rPr lang="de-DE" sz="1100" b="1" dirty="0">
                <a:solidFill>
                  <a:srgbClr val="000000"/>
                </a:solidFill>
                <a:latin typeface="Arial" panose="020B0604020202020204" pitchFamily="34" charset="0"/>
                <a:cs typeface="Arial" panose="020B0604020202020204" pitchFamily="34" charset="0"/>
              </a:rPr>
              <a:t> </a:t>
            </a:r>
            <a:r>
              <a:rPr lang="de-DE" sz="1100" b="1" dirty="0" smtClean="0">
                <a:solidFill>
                  <a:srgbClr val="000000"/>
                </a:solidFill>
                <a:latin typeface="Arial" panose="020B0604020202020204" pitchFamily="34" charset="0"/>
                <a:cs typeface="Arial" panose="020B0604020202020204" pitchFamily="34" charset="0"/>
              </a:rPr>
              <a:t>     Produkte der Dr. Cattani</a:t>
            </a:r>
          </a:p>
          <a:p>
            <a:pPr fontAlgn="base"/>
            <a:r>
              <a:rPr lang="de-DE" sz="1100" b="1" dirty="0">
                <a:solidFill>
                  <a:srgbClr val="000000"/>
                </a:solidFill>
                <a:latin typeface="Arial" panose="020B0604020202020204" pitchFamily="34" charset="0"/>
                <a:cs typeface="Arial" panose="020B0604020202020204" pitchFamily="34" charset="0"/>
              </a:rPr>
              <a:t> </a:t>
            </a:r>
            <a:r>
              <a:rPr lang="de-DE" sz="1100" b="1" dirty="0" smtClean="0">
                <a:solidFill>
                  <a:srgbClr val="000000"/>
                </a:solidFill>
                <a:latin typeface="Arial" panose="020B0604020202020204" pitchFamily="34" charset="0"/>
                <a:cs typeface="Arial" panose="020B0604020202020204" pitchFamily="34" charset="0"/>
              </a:rPr>
              <a:t>     </a:t>
            </a:r>
            <a:r>
              <a:rPr lang="de-DE" sz="1100" b="1" dirty="0" err="1" smtClean="0">
                <a:solidFill>
                  <a:srgbClr val="000000"/>
                </a:solidFill>
                <a:latin typeface="Arial" panose="020B0604020202020204" pitchFamily="34" charset="0"/>
                <a:cs typeface="Arial" panose="020B0604020202020204" pitchFamily="34" charset="0"/>
              </a:rPr>
              <a:t>Cosmetic</a:t>
            </a:r>
            <a:endParaRPr lang="de-DE" sz="1100" b="1" dirty="0" smtClean="0">
              <a:solidFill>
                <a:srgbClr val="000000"/>
              </a:solidFill>
              <a:latin typeface="Arial" panose="020B0604020202020204" pitchFamily="34" charset="0"/>
              <a:cs typeface="Arial" panose="020B0604020202020204" pitchFamily="34" charset="0"/>
            </a:endParaRPr>
          </a:p>
          <a:p>
            <a:pPr fontAlgn="base"/>
            <a:endParaRPr lang="de-DE" sz="1100" b="1" dirty="0">
              <a:solidFill>
                <a:srgbClr val="000000"/>
              </a:solidFill>
              <a:latin typeface="Arial" panose="020B0604020202020204" pitchFamily="34" charset="0"/>
              <a:cs typeface="Arial" panose="020B0604020202020204" pitchFamily="34" charset="0"/>
            </a:endParaRPr>
          </a:p>
          <a:p>
            <a:pPr fontAlgn="base"/>
            <a:r>
              <a:rPr lang="de-DE" sz="1100" b="1" dirty="0" smtClean="0">
                <a:solidFill>
                  <a:srgbClr val="000000"/>
                </a:solidFill>
                <a:latin typeface="Arial" panose="020B0604020202020204" pitchFamily="34" charset="0"/>
                <a:cs typeface="Arial" panose="020B0604020202020204" pitchFamily="34" charset="0"/>
              </a:rPr>
              <a:t>Die Tage sind einzeln buchbar, Sie erhalten ein Zertifikat</a:t>
            </a:r>
          </a:p>
          <a:p>
            <a:pPr fontAlgn="base"/>
            <a:r>
              <a:rPr lang="de-DE" sz="1100" b="1" dirty="0" smtClean="0">
                <a:solidFill>
                  <a:srgbClr val="000000"/>
                </a:solidFill>
                <a:latin typeface="Arial" panose="020B0604020202020204" pitchFamily="34" charset="0"/>
                <a:cs typeface="Arial" panose="020B0604020202020204" pitchFamily="34" charset="0"/>
              </a:rPr>
              <a:t>Für alle 3 Tage erhalten Sie das Diplom der Dr. Cattani </a:t>
            </a:r>
          </a:p>
          <a:p>
            <a:pPr marL="228600" indent="-228600" fontAlgn="base">
              <a:buAutoNum type="arabicPeriod" startAt="2"/>
            </a:pPr>
            <a:endParaRPr lang="de-DE" sz="1100" b="1" i="0" dirty="0">
              <a:solidFill>
                <a:srgbClr val="000000"/>
              </a:solidFill>
              <a:effectLst/>
              <a:latin typeface="Arial" panose="020B0604020202020204" pitchFamily="34" charset="0"/>
              <a:cs typeface="Arial" panose="020B0604020202020204" pitchFamily="34" charset="0"/>
            </a:endParaRPr>
          </a:p>
        </p:txBody>
      </p:sp>
      <p:pic>
        <p:nvPicPr>
          <p:cNvPr id="16" name="Grafik 15" descr="Ein Bild, das Pflanze, grün enthält.&#10;&#10;Automatisch generierte Beschreibung">
            <a:extLst>
              <a:ext uri="{FF2B5EF4-FFF2-40B4-BE49-F238E27FC236}">
                <a16:creationId xmlns:a16="http://schemas.microsoft.com/office/drawing/2014/main" id="{0EFA6052-167F-4903-8223-7C29262C0961}"/>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226446" y="4798104"/>
            <a:ext cx="2271369" cy="1703527"/>
          </a:xfrm>
          <a:prstGeom prst="rect">
            <a:avLst/>
          </a:prstGeom>
        </p:spPr>
      </p:pic>
      <p:sp>
        <p:nvSpPr>
          <p:cNvPr id="48" name="Textfeld 47">
            <a:extLst>
              <a:ext uri="{FF2B5EF4-FFF2-40B4-BE49-F238E27FC236}">
                <a16:creationId xmlns:a16="http://schemas.microsoft.com/office/drawing/2014/main" id="{C9E36FD7-66EE-4B33-8C43-348D8A67D103}"/>
              </a:ext>
            </a:extLst>
          </p:cNvPr>
          <p:cNvSpPr txBox="1"/>
          <p:nvPr/>
        </p:nvSpPr>
        <p:spPr>
          <a:xfrm>
            <a:off x="4266159" y="3661757"/>
            <a:ext cx="2231656" cy="938719"/>
          </a:xfrm>
          <a:prstGeom prst="rect">
            <a:avLst/>
          </a:prstGeom>
          <a:noFill/>
        </p:spPr>
        <p:txBody>
          <a:bodyPr wrap="square">
            <a:spAutoFit/>
          </a:bodyPr>
          <a:lstStyle/>
          <a:p>
            <a:pPr fontAlgn="base"/>
            <a:r>
              <a:rPr lang="de-DE" sz="1100" b="1" i="0" dirty="0">
                <a:solidFill>
                  <a:srgbClr val="000000"/>
                </a:solidFill>
                <a:effectLst/>
                <a:latin typeface="Arial" panose="020B0604020202020204" pitchFamily="34" charset="0"/>
                <a:cs typeface="Arial" panose="020B0604020202020204" pitchFamily="34" charset="0"/>
              </a:rPr>
              <a:t>Gerne zeigen wir Ihnen die faszinierende Natur und deren Möglichkeiten auf.</a:t>
            </a:r>
          </a:p>
          <a:p>
            <a:pPr fontAlgn="base"/>
            <a:r>
              <a:rPr lang="de-DE" sz="1100" b="1" i="0" dirty="0" smtClean="0">
                <a:solidFill>
                  <a:srgbClr val="000000"/>
                </a:solidFill>
                <a:effectLst/>
                <a:latin typeface="Arial" panose="020B0604020202020204" pitchFamily="34" charset="0"/>
                <a:cs typeface="Arial" panose="020B0604020202020204" pitchFamily="34" charset="0"/>
              </a:rPr>
              <a:t>Wir freuen uns auf 3 spannende Tage mit Ihnen</a:t>
            </a:r>
            <a:endParaRPr lang="de-DE" sz="1100" b="1" i="0" dirty="0">
              <a:solidFill>
                <a:srgbClr val="000000"/>
              </a:solidFill>
              <a:effectLst/>
              <a:latin typeface="Arial" panose="020B0604020202020204" pitchFamily="34" charset="0"/>
              <a:cs typeface="Arial" panose="020B0604020202020204" pitchFamily="34" charset="0"/>
            </a:endParaRPr>
          </a:p>
        </p:txBody>
      </p:sp>
      <p:sp>
        <p:nvSpPr>
          <p:cNvPr id="54" name="Textfeld 53">
            <a:extLst>
              <a:ext uri="{FF2B5EF4-FFF2-40B4-BE49-F238E27FC236}">
                <a16:creationId xmlns:a16="http://schemas.microsoft.com/office/drawing/2014/main" id="{EAEF39C2-4C0A-4F59-8B38-F545FB997A91}"/>
              </a:ext>
            </a:extLst>
          </p:cNvPr>
          <p:cNvSpPr txBox="1"/>
          <p:nvPr/>
        </p:nvSpPr>
        <p:spPr>
          <a:xfrm>
            <a:off x="6714974" y="3528125"/>
            <a:ext cx="3072323" cy="1107996"/>
          </a:xfrm>
          <a:prstGeom prst="rect">
            <a:avLst/>
          </a:prstGeom>
          <a:noFill/>
        </p:spPr>
        <p:txBody>
          <a:bodyPr wrap="square">
            <a:spAutoFit/>
          </a:bodyPr>
          <a:lstStyle/>
          <a:p>
            <a:pPr fontAlgn="base"/>
            <a:r>
              <a:rPr lang="de-DE" sz="1100" b="1" i="0" dirty="0">
                <a:solidFill>
                  <a:srgbClr val="000000"/>
                </a:solidFill>
                <a:effectLst/>
                <a:latin typeface="Arial" panose="020B0604020202020204" pitchFamily="34" charset="0"/>
                <a:cs typeface="Arial" panose="020B0604020202020204" pitchFamily="34" charset="0"/>
              </a:rPr>
              <a:t>Sollte wider Erwarten der Kurs nicht vor Ort stattfinden können, wird dieser live über Zoom durchgeführt und vorab erhalten Sie alle Unterlagen und Utensilien per Post nach Hause zugestellt. </a:t>
            </a:r>
          </a:p>
          <a:p>
            <a:pPr fontAlgn="base"/>
            <a:r>
              <a:rPr lang="de-DE" sz="1100" b="1" dirty="0">
                <a:solidFill>
                  <a:srgbClr val="000000"/>
                </a:solidFill>
                <a:latin typeface="Arial" panose="020B0604020202020204" pitchFamily="34" charset="0"/>
                <a:cs typeface="Arial" panose="020B0604020202020204" pitchFamily="34" charset="0"/>
              </a:rPr>
              <a:t>Somit ist eine Durchführung garantiert.</a:t>
            </a:r>
            <a:endParaRPr lang="de-DE" sz="1100" b="1" i="0" dirty="0">
              <a:solidFill>
                <a:srgbClr val="000000"/>
              </a:solidFill>
              <a:effectLst/>
              <a:latin typeface="Arial" panose="020B0604020202020204" pitchFamily="34" charset="0"/>
              <a:cs typeface="Arial" panose="020B0604020202020204" pitchFamily="34" charset="0"/>
            </a:endParaRPr>
          </a:p>
        </p:txBody>
      </p:sp>
      <p:sp>
        <p:nvSpPr>
          <p:cNvPr id="19" name="AutoShape 4">
            <a:extLst>
              <a:ext uri="{FF2B5EF4-FFF2-40B4-BE49-F238E27FC236}">
                <a16:creationId xmlns:a16="http://schemas.microsoft.com/office/drawing/2014/main" id="{65B3872C-6C42-4BB6-9B26-344CD9F21094}"/>
              </a:ext>
            </a:extLst>
          </p:cNvPr>
          <p:cNvSpPr>
            <a:spLocks noChangeAspect="1" noChangeArrowheads="1"/>
          </p:cNvSpPr>
          <p:nvPr/>
        </p:nvSpPr>
        <p:spPr bwMode="auto">
          <a:xfrm>
            <a:off x="4953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 name="Grafik 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7181069" y="4847318"/>
            <a:ext cx="2140131" cy="1605098"/>
          </a:xfrm>
          <a:prstGeom prst="rect">
            <a:avLst/>
          </a:prstGeom>
        </p:spPr>
      </p:pic>
    </p:spTree>
    <p:extLst>
      <p:ext uri="{BB962C8B-B14F-4D97-AF65-F5344CB8AC3E}">
        <p14:creationId xmlns:p14="http://schemas.microsoft.com/office/powerpoint/2010/main" val="1091354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A4-Papier (210 x 297 mm)</PresentationFormat>
  <Paragraphs>74</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Arial Nova Cond Light</vt:lpstr>
      <vt:lpstr>Calibri</vt:lpstr>
      <vt:lpstr>Calibri Light</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christian.winzenried@outlook.com</dc:creator>
  <cp:lastModifiedBy>HStrixner</cp:lastModifiedBy>
  <cp:revision>46</cp:revision>
  <dcterms:created xsi:type="dcterms:W3CDTF">2019-05-23T08:04:12Z</dcterms:created>
  <dcterms:modified xsi:type="dcterms:W3CDTF">2022-06-30T08:02:07Z</dcterms:modified>
</cp:coreProperties>
</file>